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3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4.xml" ContentType="application/vnd.ms-office.inkAction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Action5.xml" ContentType="application/vnd.ms-office.inkAct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Action6.xml" ContentType="application/vnd.ms-office.inkAction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8"/>
  </p:notesMasterIdLst>
  <p:sldIdLst>
    <p:sldId id="256" r:id="rId2"/>
    <p:sldId id="258" r:id="rId3"/>
    <p:sldId id="259" r:id="rId4"/>
    <p:sldId id="257" r:id="rId5"/>
    <p:sldId id="260" r:id="rId6"/>
    <p:sldId id="261" r:id="rId7"/>
    <p:sldId id="289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0" r:id="rId24"/>
    <p:sldId id="312" r:id="rId25"/>
    <p:sldId id="313" r:id="rId26"/>
    <p:sldId id="314" r:id="rId27"/>
    <p:sldId id="291" r:id="rId28"/>
    <p:sldId id="306" r:id="rId29"/>
    <p:sldId id="307" r:id="rId30"/>
    <p:sldId id="308" r:id="rId31"/>
    <p:sldId id="309" r:id="rId32"/>
    <p:sldId id="310" r:id="rId33"/>
    <p:sldId id="311" r:id="rId34"/>
    <p:sldId id="292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295" r:id="rId45"/>
    <p:sldId id="305" r:id="rId46"/>
    <p:sldId id="29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0:41:1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772">
    <iact:property name="dataType"/>
    <iact:actionData xml:id="d0">
      <inkml:trace xmlns:inkml="http://www.w3.org/2003/InkML" xml:id="stk0" contextRef="#ctx0" brushRef="#br0">5226 14066 0,'0'0'1,"-22"-22"15,0 0-6,-45 0 4,23 22-1,-89-45 0,0 23 1,-155-22-1,-22 0 0,155 22 1,-132-23-1,109 45 0,112-22 1,-67 22-1,22 0 0,45 0 1,-23 0-1,-21 0 0,21 22 1,45 0-1,-67 1 0,45-1 1,21 0-1,-43 0 0,21 22 1,45-22-1,0-22 0,-44 45 1,-1-23-1,23 0 0,-45 45 1,1-23-1,43-22 0,45 0 1,-44 22-1,22-21 0,22-1 14,0 0-14,0 0 1,0 0-1,0 45 0,0-23 1,66 22-1,23 1 0,66-45 1,-66-22-1,198 0 0,68 0 1,-200 0-1,88 0 0,-21-22 1,-156 22-1,45-22 0,-22 22 1,43 0-1,-65 0 0,44-22 1,-45 22-1,-66-23 14,22 1 3,0 22-20,0-22 3,23 0 1,-1 22-1,67-44 0,-45 22-12,-44 22 12,23 0 0,-23-23 1,0 23-1,0 0 0,0 0 45,0 0-42,0 0 3,1 0-5,-1 0-1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58:51.2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3338">
    <iact:property name="dataType"/>
    <iact:actionData xml:id="d0">
      <inkml:trace xmlns:inkml="http://www.w3.org/2003/InkML" xml:id="stk0" contextRef="#ctx0" brushRef="#br0">16745 14266 0,'0'22'393,"-22"0"-143,0 0-234,0-22-7,22 22 5,-22-22 12,22 22 1,-22 1-14,-1-23 0,1 22 1,0 0-1,0 0 0,22 0 1,-44-22-13,22 22 12,-23 0 0,23 1 0,0-1 13,0-22-25,0 22 12,-23 0 1,23-22-1,-66 22 0,-23 0 1,67-22-1,-23 0 0,-21 22 1,65-22-1,23 23 0,-44-23 1,22 0-1,0 0 13,-23 0-12,23 0-1,0 0 0,0 0 1,0 0-14,-45 0 13,-21 0 1,-1 0 0,1 0-1,21-23 0,-21 1 0,-1 22 1,45 0-1,-1-22 0,1 0 1,22 22-1,0 0 1,-22 0-1,-45-22 0,45 22 1,-45-22-1,-22 22 0,45-45 1,22 45-1,-1-22 0,1 0 1,44 0-1,-44 0 0,21 0 1,1 22-1,0-22 0,0-1 1,22 1-1,-22 22-1,0-22 2,0 0-1,-23 22 0,45-22 14,0 0 0,-22-1-14,22 1 0,0 0 14,0 0-14,0 0 1,0 0-1,0 0 0,0-1 1,0 1-1,0 0 0,0 0 14,0 0-14,0 0 1,0-1 12,44 1-25,-21 0 12,-23 0 1,0 0-1,22 0 0,0 22 1,-22-22-1,22 22 0,0-23 0,0 1 0,-22 0 1,45 0-1,-1 0 1,-22 0-1,0 0 0,0-1 1,1 1-1,-1 22 0,22-44 1,45 22-1,-45 0 0,22-1 1,23 1-1,-45 0 0,1 0 1,-1 22-1,0 0 0,-22-22 1,45 22-1,21 0 0,23 0 1,-67 0-1,45 0 0,22 0 1,-67 22-1,45-22 0,-1 22 1,-66-22-1,23 0-12,-23 0 11,44 22 2,-44-22-1,23 0-12,-23 0 11,22 22 2,45 1-1,-67-1 0,22 0 1,23 0-1,-67 0 0,44-22 1,-22 22-1,0 1 0,0-23 1,1 44-1,-1-22 0,0 0 1,0 0-1,0 0 0,0 1 1,0-1-1,1 0 0,-1 0 1,0 0-1,0 22 0,-22-21 1,22-23-1,-22 22-12,22-22 11,-22 44 2,0-22-1,22 0 1,-22 1 12,0-1-13</inkml:trace>
    </iact:actionData>
  </iact:action>
  <iact:action type="add" startTime="53289">
    <iact:property name="dataType"/>
    <iact:actionData xml:id="d1">
      <inkml:trace xmlns:inkml="http://www.w3.org/2003/InkML" xml:id="stk1" contextRef="#ctx0" brushRef="#br0">17211 7465 0,'-23'22'95,"-21"0"-88,0-22 2,-1 23-1,-21-1 2,0 0 3,-1 0 0,-21 0 1,-68 45-1,-21-1 0,44-22 1,67-44-1,-133 45 0,-67-45 1,133 0-1,-66 22 0,88-22 1,0 22-13,67-22 12,-45 0 0,23 0 0,21 0 0,-21-22 0,44 22 1,-22-44-1,21 21 1,-21-43-1,44 44 0,-22 0 1,0-45-1,22 23 1,0 22-1,0-23 0,0 1 1,22 22-1,0-67 0,22 23 0,-21 22 1,-1 22-1,0-45 1,44 23-1,-44 22 1,45-23-1,44-21 0,-67 66 1,0-22-2,23 0 1,66-1 1,22-21-1,-23 44 0,24-22 1,-46 22-1,-65 0 0,43 0 1,23 0-1,-67 0 0,23 0 1,-1 0-1,-22 22 0,-21 0 1,21 0 1,-22 1 10,-22-1-24,44 66 12,-22 23 0,1-44 1,-1 43-1,22 1 0,-44-67 1,22 1-1,-22-1 0,0-22 1,0 0-1,0 0 0,0 1 0,0-1 1,0 0-1,0 0 0,0 0 1,-22-22 59</inkml:trace>
    </iact:actionData>
  </iact:action>
  <iact:action type="add" startTime="57637">
    <iact:property name="dataType"/>
    <iact:actionData xml:id="d2">
      <inkml:trace xmlns:inkml="http://www.w3.org/2003/InkML" xml:id="stk2" contextRef="#ctx0" brushRef="#br0">16790 11297 0,'0'22'127,"-22"23"-119,-45-23 0,23 0 0,-1 22-2,23-21 6,-66-1 1,43-22 0,-87 44 1,65-22-1,-44 0 0,1-22 1,65 22-13,1-22 11,-22 23 2,-45-23-1,66 0 0,-87 0 0,-1-23 1,44 23-1,-110-22 0,22-22 1,88 0-1,67 44 0,22-22 1,0-1-1,0-43 1,0-23-1,-22 1 0,0 43 1,22 1-1,0-67 0,22-22 1,0 89-1,0-22 0,0 21 1,22 23-1,-21 0 0,43 0 1,23-22-1,-23 22 0,89 22 1,67 0-1,-67 0 0,0 0-12,0 0 12,133 44 0,-155 0 0,22-22-12,-45 0 12,23 45 0,-66-23 0,-23 0 1,-22-21-1,-22 21 1,44 22 0,-21 23-1,-1 0 0,-22-45 1,22 67-1,-22-23 1,0-66-1,0 23 0,0-23 0,0 0 1,0 0-1,-22 0 1,22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0:41:1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56">
    <iact:property name="dataType"/>
    <iact:actionData xml:id="d0">
      <inkml:trace xmlns:inkml="http://www.w3.org/2003/InkML" xml:id="stk0" contextRef="#ctx0" brushRef="#br0">5625 7930 0,'-22'0'17,"-1"0"-10,-21 0 1,-22 23-2,-45-23 7,-133 44-1,67-44 2,0 0-1,0 0 0,-200 22 1,156 0-1,44 0-13,0-22 13,-89 22 1,44-22-1,134 0 0,-45 0 1,0 0-1,67 0 0,-23 0 1,-22 0-1,23 23 0,66-23 1,-67 22-1,-66 0 0,89-22 1,-67 22-1,22 0 0,0 0 1,67-22-1,-67 0 0,67 0 1,22 0-1,0 0 0,0 22 1,-1-22-1,1 23 0,0-23 1,-22 0-1,22 0 0,-23 22 1,23-22-1,-22 0 0,22 22 1,22 0-1,0 0 34,0 0-38,22 23 2,-22-1 2,44 0 0,23 1 1,132 132-1,-66-66 1,111 21-1,-112-65 0,178 22 0,-66-45 1,-111-44-1,22 22 0,-22 0 1,0 0-1,-67-22 0,67 0 1,44 0-1,-88 0 1,132 0-1,-22-44 0,-88 44 1,111-22-1,-1 0 0,-155 22 1,45-22-1,-22-23 0,44 23 1,-67 0-1,89 0 0,22-23 1,-110 23-1,43-22 0,-21 0 1,-45 22-1,-22-45 0,1 23 1,-23-45-1,0 45 0,22-45 1,0-21-1,-22 87 0,0-21 1,-22 0-1,0-23 0,-1 45 1,1-44-1,-22 21 0,44 23 1,-22 22-1,22-22 1,-44 22-1,21-22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0:41:16.6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4660">
    <iact:property name="dataType"/>
    <iact:actionData xml:id="d0">
      <inkml:trace xmlns:inkml="http://www.w3.org/2003/InkML" xml:id="stk0" contextRef="#ctx0" brushRef="#br0">15258 12405 0,'22'22'46,"0"22"-30,-22 1 4,22-1-6,0 0-1,0 111 1,1-22-1,21 177 1,-22 45-1,0-178 0,0 177 0,0-43 1,1-156-1,21 88 0,0-43 1,-22-90-1,-22-65 0,45 43-12,-45-66 12,0 1 0,0-1 0,0 44 2,0-22-3,0 1 2,0 88-1,-45-23 0,45-43 1,-44 66-1,22 0 0,-22 0 1,21-45-1,1 23 0,22 22 1,-22-89-1,22 67 0,-44 0 1,44-45-1,0 45 0,0-23 1,0-43-1,0 43 0,0-21 1,22-23-1,-22-22 0,22 0 1,-22 1 22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1:20:10.6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509">
    <iact:property name="dataType"/>
    <iact:actionData xml:id="d0">
      <inkml:trace xmlns:inkml="http://www.w3.org/2003/InkML" xml:id="stk0" contextRef="#ctx0" brushRef="#br0">7418 17943 0,'0'-22'33,"23"22"27,21-23-51,22 1-1,-21 0-1,21 22 10,-22-22-4,1 0 0,87 0-12,-109 22 12</inkml:trace>
    </iact:actionData>
  </iact:action>
  <iact:action type="add" startTime="11684">
    <iact:property name="dataType"/>
    <iact:actionData xml:id="d1">
      <inkml:trace xmlns:inkml="http://www.w3.org/2003/InkML" xml:id="stk1" contextRef="#ctx0" brushRef="#br0">7441 18541 0,'22'0'12,"0"0"23,0 0-27,0 0 3,22-22 2,-21 22 0,-1 0 1,0 0-1,0 0 0,0 0 1,22 0-1,-21-23 0,21 23-12,-22 0 44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1:20:10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199">
    <iact:property name="dataType"/>
    <iact:actionData xml:id="d0">
      <inkml:trace xmlns:inkml="http://www.w3.org/2003/InkML" xml:id="stk0" contextRef="#ctx0" brushRef="#br0">3100 14997 0,'0'0'4,"22"-45"15,23 23-11,-1-22 2,44-23 3,-21-21 1,44 21-1,44-88 1,-22 22-1,-89 89 0,0-45 1,-22 23-1,0 44 0,1 0 1,-1-23-1,0 45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1:20:10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18">
    <iact:property name="dataType"/>
    <iact:actionData xml:id="d0">
      <inkml:trace xmlns:inkml="http://www.w3.org/2003/InkML" xml:id="stk0" contextRef="#ctx0" brushRef="#br0">930 4187 0,'44'-22'132,"1"0"-125,21-45 12,45 23-6,110-89 1,-132 89-1,-1-1 0,-43 23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19:23.3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7141">
    <iact:property name="dataType"/>
    <iact:actionData xml:id="d0">
      <inkml:trace xmlns:inkml="http://www.w3.org/2003/InkML" xml:id="stk0" contextRef="#ctx0" brushRef="#br0">9990 11231 0,'-22'0'141,"-1"22"-86,23 0-41,-22-22-5,22 22 3,-22 0 1,0 1 1,-22 21-1,-1-44 1,23 44-1,0-22 0,0-22 0,0 23-12,22-1 12,-67 0 1,1 0-1,44-22 0,-45 22 1,45-22 0,-22 22-2,0 0 1,-1-22 1,23 23 0,-22-23-1,22 0 0,-23 0 0,1 0 1,0 22-1,-1-22-5,23 0 11,0 0 0,-22 0-17,-23 0 17,1 0-5,22 0-1,22 0 48,-1-22-53,23-1 17,0 1 0,0 0-12,0 0 1,0 0-1,0 0 0,0 0 14,0-1-14,0 1 14,0 0-14,0 0 0,0 0-12,23 0 25,-23-1-21,22 1 17,-22 0-9,22 0 1,-22 0-1,22 22-12,0-44 12,-22 21 0,22 1 3,-22 0-5,22 0 2,1 0 0,-1 22 1,-22-22-1,22 0 0,-22-1 1,22 1 12,0 0-12,0 22-1,-22-22-12,22 0 12,1 0 13,-23-1-13,22 23 1,0-22-1,-22 0-12,22 22 12,0-22 0,0 0 8,23-22-2,-23 21-6,0 1 13,0 22-12,-22-22-1,22 0-12,-22 0 12,22 22 0,1-22 0,-1 22 1,-22-22-1,22-1 0,0 23 0,0-22 1,-22 0-1,44 22 1,-21-22-1,-1 0 0,22 0 2,-22 22-2,0-23 0,1 1 0,21 22 0,0-22 0,-22 22 1,0 0 0,1 0-1,-1 0 58,0 0-54,0 0 2,-22 22 8,22 0-15,0 1 2,0-23-1,1 22 0,-23 22 0,22-22 1,22 0-1,-44 1 1,22-23-1,-22 22 0,0 0 0,22 0 0,23 0 1,-45 0-1,22 0-12,-22 1 12,0-1 0,0 0 1,0 0-1,0 0 1,0 0 11,0 0-11,0 1-13,0-1 25,0 0-13,0 0 1,0 0-1,-22 0 1,22 1-7,-22-1 7,22 0 5,-23-22-18,1 22 12,22 22 0,-22-44 0,0 22 0,0 1 2,22-1-3,-22-22 1,22 22 0,0 0-5,-45-22 11,45 22-6,-22-22 1</inkml:trace>
    </iact:actionData>
  </iact:action>
  <iact:action type="add" startTime="26372">
    <iact:property name="dataType"/>
    <iact:actionData xml:id="d1">
      <inkml:trace xmlns:inkml="http://www.w3.org/2003/InkML" xml:id="stk1" contextRef="#ctx0" brushRef="#br0">24165 12183 0,'0'23'70,"-22"-23"-54,22 22-9,-44-22 10,-22 22-3,21 0 0,-65 0-1,21 22-12,-22-44 11,67 0 2,0 0-7,-111 23 13,88-23-7,-22 0 0,1 0 0,66 0 1,-23 0-1,23 0 1,0 0 40,22-23-48,-22 1 2,0 22 3,22-22 2,-22 0-12,0-22 13,-1 22 11,23-89-12,0 66 1,0-65-1,0-1 0,23 0-12,-1 67 12,0-45 0,0 45 1,0 22-1,0-22 0,23-23 1,-1 23 0,0-1-2,0 1 2,23 0-1,-23 22 0,23 0 1,21-23-1,-66 45 1,1-22-2,43 0 2,0 0-1,23-22 0,-45 21 1,-21 1-1,-1 22 1,0 0 27,22 0-16,-22 0-12,0 0 1,1 22-1,-1-22 1,22 45-1,-22-23 0,0-22 0,-22 22 1,45 0-1,-45 0-12,22 0 12,0 23 1,0-23-1,0 22 0,23 67 0,-23-67 1,-22-22-1,22 45 0,0-23 0,-22 0 0,0-21 1,0 21-1,0 22 1,-22 23 0,0-45-1,0 1 0,-1-1 0,1 0 1,-22 0-1,44-21 0,-22-1 1,0-22-1</inkml:trace>
    </iact:actionData>
  </iact:action>
  <iact:action type="add" startTime="31426">
    <iact:property name="dataType"/>
    <iact:actionData xml:id="d2">
      <inkml:trace xmlns:inkml="http://www.w3.org/2003/InkML" xml:id="stk2" contextRef="#ctx0" brushRef="#br0">9635 9570 0,'-22'0'49,"22"22"-35,-22-22-7,22 22 8,-22-22-2,22 22 1,-67 22 0,1-22-1,44 1-13,-45-1 13,23 0 2,22-22 10,0 0-12,0 0-5,0 0 25,-1 0-20,1 0-5,0 0 24,22-22 38,-22 22-54,22-22-7,-22 22 2,22-23 3,-22 23-1,-1-22 0,1 22 0,22-22 1,-22 0-1,22 0 0,-44 0 1,22 0-1,22-1 0,-22 1 1,22 0-1,-23 22 0,23-22 0,-22-22 1,22-45-1,0 23 1,0 21-1,0-65 0,22 43 1,1 23-1,-1-67 0,0 22 1,22 45-1,-44 22 0,22 0 1,23 0-1,-1 0 0,67-1 1,44-21-1,-45 22 0,-43 22-12,-23-22 12,23 22 0,-23 0 0,-22 0 1,0 0 14,0 22-3,1-22-24,-23 44 12,44 45 0,0-1 1,-22-65-1,-22 43 0,0-22 0,0-22 1,0 1 12,-22-1-13,0 0-12,0 0 25,0 0-25,-67 23 12,45-23 0,22 0 0,-23-22 0,45 22 1,-22-22-1</inkml:trace>
    </iact:actionData>
  </iact:action>
  <iact:action type="add" startTime="34185">
    <iact:property name="dataType"/>
    <iact:actionData xml:id="d3">
      <inkml:trace xmlns:inkml="http://www.w3.org/2003/InkML" xml:id="stk3" contextRef="#ctx0" brushRef="#br0">23988 9990 0,'0'23'148,"0"-1"-129,0 0-6,-22 0 14,22 0-27,-22 0 14,0 0-1,0-22 0,0 45 1,-1-23-1,1-22 0,-44 44 1,-1-22 0,23 1-2,-22-23 1,-23 44 1,45-22-1,22-22 0,-45 22 0,23 0 1,-67 0-1,67 1 1,-1-23 0,23 0-1,-22 0 0,22 0 0,0 0 1,0-23-1,-1 1 1,1 0-1,0 0 0,0-67 0,-22 1 1,44 21-1,-45-21 0,23 21 1,22 1-1,0 44 0,0-23 1,22 23-1,-22 0 1,45-44-1,-23 43 1,0 1 0,0 22-2,0-22 2,0 0-1,1 0 4,21 22-8,0 0 1,45-22 2,-45 22 7,-22 0-6,0 0 16,-22-22-18,45 22 3,-23 0 0,0 0-2,0 0 1,67 0-2,-23 0-1,-22 0 9,67 0-5,0 0-2,-89 0 2,45 0-1,-1 22 0,-44-22 0,0 0 1,23 22-1,-23 0 14,-22 0-14,44 0 1,-22 0-1,22 1 0,-21 21-11,-23-22 10,22-22 1,0 22 1</inkml:trace>
    </iact:actionData>
  </iact:action>
  <iact:action type="add" startTime="43956">
    <iact:property name="dataType"/>
    <iact:actionData xml:id="d4">
      <inkml:trace xmlns:inkml="http://www.w3.org/2003/InkML" xml:id="stk4" contextRef="#ctx0" brushRef="#br0">22394 11696 0,'-23'0'72,"1"0"-58,0 0-6,0 22 4,0 0 2,-23-22-1,1 0 1,0 23-1,0-1 8,21-22-2,1 22-6,-44-22 0,22 22 1,21 0-1,1-22 0,-44 22 1,44-22-1,-45 22 0,23-22 1,44 23-1,-22-23 2,-23 0-9,23 0 8,0 0 5,0 0-6,0 0 0,0 0-3,0 0 21,-1 0-8,23-23 9,0 1-21,-22 0 15,0 0-12,0 0-1,22 0 0,0 0 1,-22-23-1,0 23 0,22 0 1,0 0-14,-23 0 14,23-23-1,0 23 13,0 0-12,0 0 0,0 0-1,0 0 0,0-1 0,0 1 0,0 0 1,23 0-14,-23 0 13,0 0 13,22-1-25,0 23 12,0-22 1,0 0 12,0 0-13,1 0-12,-1 0 25,0 0-13,0 22 0,0-23 1,-22 1-14,44 0 14,-21 22-1,-1-22 0,22 0 0,22 0 1,-43 0-1,-1-1 1,22 23-1,-22-22 0,0 22 1,23 0-1,-23-22 0,-22 0 1,44 22-1,-22 0 0,23-22 14,-23 22-14,0 0 14,0 0 1,0 0-27,0 0 23,0 0-10,1 0-1,-1 0 0,0 0 1,-22 22-1,22 0 1,0 0-1,0 0 1,1 1-14,-1-23 13,-22 22 0,22 0 0,0 0-5,0-22 12,0 22-7,-22 0 0,22 0 0,-22 1 1,45-1-1,-45 0 0,22 22 0,-22 0 1,22-21 12,-22-1-13,0 0 0,0 0 1,0 0-1,0 0 0,0 1 1,0-1-1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40:25.7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7401">
    <iact:property name="dataType"/>
    <iact:actionData xml:id="d0">
      <inkml:trace xmlns:inkml="http://www.w3.org/2003/InkML" xml:id="stk0" contextRef="#ctx0" brushRef="#br0">32671 9725 0,'0'0'1,"22"0"79,-22 22-67,0 0-4,0 0 11,-22-22-6,22 22 9,-89 45-11,67-45-7,-22 0 8,-67 22 1,23 1-1,43-23 0,-66 22 0,67-22 1,22-22-1,0 22 1,0-22-1,0 0 0,-1 0 0,1 0 1,0 0-1,0 0 0,0 0 1,0 0-1,0 0 30,22-22-35,-45 0 0,23 22 0,0-22 6,-22 0-1,-23 22-13,1-45 13,21 23 1,23 0-1,22 0 13,-22 0 1,22 0-26,-22-23 12,-22-21 0,44 44 0,-22-23 1,-23 23-1,45 0 1,0 0-2,0 0 2,0-67-1,0 23 0,0 21-12,0 1 12,0-22 0,22 21 1,1 45-14,-23-44 13,22 22 0,0-22 1,0-23-1,-22 45-12,22 0 19,22-22-15,-21 21 9,-1 1-1,0 0 1,0 22 0,-22-22-2,44 0 1,1 22 1,-1-22-1,45 22 0,-67-22 1,0 22-1,0 0 0,0 22 1,0-22 0,45 44-1,-45 0 0,0 1 1,0-23-2,0 22 2,23 23-1,-23-23 1,0-22-14,-22 0 13,44 22 0,-22 23 0,1-45 1,-1 67-1,0-23 0,-22 1 1,44 21-1,-22-21 1,-22-45-1,0 0 0,0 22 1,0 1-1,0-23 1,0 0-1,0 0 0</inkml:trace>
    </iact:actionData>
  </iact:action>
  <iact:action type="add" startTime="39358">
    <iact:property name="dataType"/>
    <iact:actionData xml:id="d1">
      <inkml:trace xmlns:inkml="http://www.w3.org/2003/InkML" xml:id="stk1" contextRef="#ctx0" brushRef="#br0">32804 10411 0,'0'-22'17,"22"22"15,-22-22-11,22 22 0,-22-22 7,0 0-3,-44 0-11,22-1-1,-23 23 1,-43-44-1,21 22 0,45 0 0,-22 0-12,0 22 12,21 0 1,1-23-2,0 23 2,-22 0-1,22 0 0,0 0 1,-23 0-1,45 23 1,-66-1-1,44-22 1,-45 44-1,23-44 0,-23 44 1,-43-21-1,88-1 0,-23 0 0,1 0 1,22 0-1,0 0 0,-1 0 1,1 23-1,0-23 1,0 0-1,0 0 1,0-22-1,22 22 0,-22 1 0,-1-1 0,1-22 1,22 22-14,0 0 13,-44 67 0,44-1 1,0-21-1,0 43 0,0-21 1,0-45-1,22 23 0,22-23 1,-21-22-1,-23 0 0,22-22 1,0 22 0,66 67-1,-21-45 1,-23-21-1,-22-23 13,1 0-13,-1 0-12,0 0 12,0-23 0,22-21 1,23 22-1,-23-22 0,0 21 0,-22 1 0,1 0 1,-23 0-1,22 0 0,0-22 1,0-1-1,-22-21 1,22 44-1,-22-67 1,22-22-1,-22 23 0,0 43 0,0-43 1,-22-1-1,22 67 0,0-44 1,-44 21-1,44 23 0,0 0 1,-22 22-1</inkml:trace>
    </iact:actionData>
  </iact:action>
  <iact:action type="add" startTime="42831">
    <iact:property name="dataType"/>
    <iact:actionData xml:id="d2">
      <inkml:trace xmlns:inkml="http://www.w3.org/2003/InkML" xml:id="stk2" contextRef="#ctx0" brushRef="#br0">32449 11785 0,'0'-22'297,"0"-1"-274,-22 1-14,0 22-2,22-22 10,-22 22-4,0-22 1,0 22-1,0-22 0,-1 0 1,1-1-1,0 1-12,0 0 12,-22 0 1,21 22-2,1-22 1,-66 0 1,21 0-1,45 22 0,-22-23 1,-23 23-1,45 0 0,0 0 1,0 0-1,-22 0 0,21 0 1,1 23 0,0-23-1,0 22 0,0 0 0,0-22 1,22 22-1,-22-22 0,-1 0 0,1 22 1,0-22-1,22 22 1,-22 0-1,0-22 0,0 23 1,22-1-1,-22 0 0,-23 0 1,45 0-1,-22 0 0,0 1 14,22-1-12,0 0-3,0 0 1,0 0 0,0 0 14,0 0-14,0 1 0,0-1-10,0 22 21,0-22-18,0 0 10,0 0 2,0 1-4,22-1 12,-22 0-13,22 0 1,0 0-1,-22 0 0,23 23 1,-1-45-1,0 22-12,-22 0 12,22-22 88,-22 22 1,22-22-85,0 22-11,0-22 8,23 22-1,-23 1 0,22-1 0,-22 0 1,0 0-1,1-22 1,-1 22-1,0-22 1,0 0-1,0 0 13,0 0-12,1 22-1,65-22 0,-66 0 1,0 0-1,1 0 0,-1 0 44,-22-22-49,22 22 0,0-22 13,0 22-8,-22-22 0,44 0 1,-21 0-1,-1-1 0,-22 1 1,22 0-1,-22 0 0,44-22 1,-22 22-1,-22-1 1,23 1-1,-23 0 0,0 0 14,0 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43:55.6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2921">
    <iact:property name="dataType"/>
    <iact:actionData xml:id="d0">
      <inkml:trace xmlns:inkml="http://www.w3.org/2003/InkML" xml:id="stk0" contextRef="#ctx0" brushRef="#br0">21640 13778 0,'-22'0'25,"22"22"-17,-22-22 0,22 23 2,-22-23 10,-22 44-9,-1-44 1,-88 44-1,23-22 2,-90 0 0,90-22 0,-112 45 1,23-45 2,66 0-6,66 0 4,-65 0-1,87 0 0,-65-45 1,87 23-1,1-22-11,0 44 10,-44-66 1,21 43 1,23 1-1,22 0 0,0-44 1,0-45-1,22 22 1,0 45-2,-22 0 2,89-45-1,-45 23 1,45-23-1,0 0 0,-1 23 0,-66 22 1,67 22-1,0-1 0,-23 1 1,111-22-1,0 22 0,67-23 1,-67 45-1,222-22 0,-23-22 1,-154 44-1,154 0 0,1 0 1,-200 0-1,244 0 0,-22 0 0,-200 22 1,266 0-1,-44-22 1,-44 0-1,-200 0 0,244 67 1,-1-45-1,-176-22 0,221 22 1,-44-22-1,-22 0 0,-222 0 1,200 44-1,-112 1 0,-132-23 0,89 0 1,-1 22-1,23 1 1,-111-23-1,199 22 0,67 0 1,-178-22-1,111 23 0,-21-23 1,-223-22-1,23 0 1,-67 22-1,-44 0 27,0 0-13,0 1-14,0-1 0,0 22-12,0-22 12,-22 0 0,-44 45 0,21-1 0,-43 1 1,-67 21-1,-23 1 1,90-67-1,-156 67 0,23-67 1,110 0-1,-133 0 0,-21 0 1,-68-22-1,178 0 0,-111 22 1,-88-22-1,199 0 0,-111 0 1,23 0-1,88 0 0,-89 0 1,45 0-1,66 0 0,-67 0 0,-88 0 1,23 23-1,154-23 1,-66 0-1,-45 0 0,133 0 1,-154-23-1,43 23 0,68 0 1,87-22-1,-110 22 0,22 0 0,67 0 1,-89 0-1,0 0 1,22 0-1,66 0 0,-154-22 1,44-22-1,44 22 0,-111-23 1,45 23-1,110 22 0,-66 0 1,0-22-1,44 0 0,-44 0 1,0 0-1,-44-1 0,88 23 1,-110 0-1,21-22 0,90 0 1,-23 0-1,0 22 0,22 0 1,45 0-1,-67 0 0,66 0 1,-43-22-1,21 22 1,67 0-1,0 0 0,0 0 0,-1 0 230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89F07-9708-4558-BF9D-9A6AF79617D7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7C1AA-8404-4A3A-B7AD-82007DB36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3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53 states,</a:t>
            </a:r>
            <a:r>
              <a:rPr lang="en-US" baseline="0" dirty="0"/>
              <a:t> and I didn’t </a:t>
            </a:r>
            <a:r>
              <a:rPr lang="en-US" baseline="0" dirty="0" err="1"/>
              <a:t>wanna</a:t>
            </a:r>
            <a:r>
              <a:rPr lang="en-US" baseline="0" dirty="0"/>
              <a:t> miss a valuable predictor.</a:t>
            </a:r>
            <a:br>
              <a:rPr lang="en-US" baseline="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0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en-US" baseline="0" dirty="0"/>
              <a:t> </a:t>
            </a:r>
            <a:r>
              <a:rPr lang="en-US" baseline="0" dirty="0" err="1"/>
              <a:t>backware</a:t>
            </a:r>
            <a:r>
              <a:rPr lang="en-US" baseline="0" dirty="0"/>
              <a:t> elimination method, it removed the high </a:t>
            </a:r>
            <a:r>
              <a:rPr lang="en-US" baseline="0" dirty="0" err="1"/>
              <a:t>schoold</a:t>
            </a:r>
            <a:r>
              <a:rPr lang="en-US" baseline="0" dirty="0"/>
              <a:t> degree only, and less that </a:t>
            </a:r>
            <a:r>
              <a:rPr lang="en-US" baseline="0" dirty="0" err="1"/>
              <a:t>highscool</a:t>
            </a:r>
            <a:r>
              <a:rPr lang="en-US" baseline="0" dirty="0"/>
              <a:t> variables. Now left with 9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3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stepwise it removed 4 variables</a:t>
            </a:r>
            <a:r>
              <a:rPr lang="en-US" baseline="0" dirty="0"/>
              <a:t> including the </a:t>
            </a:r>
            <a:r>
              <a:rPr lang="en-US" baseline="0" dirty="0" err="1"/>
              <a:t>d_Midwest</a:t>
            </a:r>
            <a:r>
              <a:rPr lang="en-US" baseline="0" dirty="0"/>
              <a:t> and </a:t>
            </a:r>
            <a:r>
              <a:rPr lang="en-US" baseline="0" dirty="0" err="1"/>
              <a:t>d_West</a:t>
            </a:r>
            <a:r>
              <a:rPr lang="en-US" baseline="0" dirty="0"/>
              <a:t> dummy variables. Now we have 7 significant variables left.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3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final two models I have from the two different selection methods. 2</a:t>
            </a:r>
            <a:r>
              <a:rPr lang="en-US" baseline="30000" dirty="0"/>
              <a:t>nd</a:t>
            </a:r>
            <a:r>
              <a:rPr lang="en-US" dirty="0"/>
              <a:t> has a better F</a:t>
            </a:r>
            <a:r>
              <a:rPr lang="en-US" baseline="0" dirty="0"/>
              <a:t> value, the rest are almost similar.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6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Residuals are okay, except income but it’s not so alarming.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Let’s check how they perform on test dataset.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66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test data</a:t>
            </a:r>
            <a:r>
              <a:rPr lang="en-US" baseline="0" dirty="0"/>
              <a:t>, computed the </a:t>
            </a:r>
            <a:r>
              <a:rPr lang="en-US" baseline="0" dirty="0" err="1"/>
              <a:t>new_y</a:t>
            </a:r>
            <a:r>
              <a:rPr lang="en-US" baseline="0" dirty="0"/>
              <a:t> variables and found their difference from the observed. This is how they performed. Calculated the cross validated r square.</a:t>
            </a:r>
          </a:p>
          <a:p>
            <a:r>
              <a:rPr lang="en-US" baseline="0" dirty="0"/>
              <a:t>M2 has better </a:t>
            </a:r>
            <a:r>
              <a:rPr lang="en-US" baseline="0" dirty="0" err="1"/>
              <a:t>Adj-Rsq</a:t>
            </a:r>
            <a:r>
              <a:rPr lang="en-US" baseline="0" dirty="0"/>
              <a:t>, CV-</a:t>
            </a:r>
            <a:r>
              <a:rPr lang="en-US" baseline="0" dirty="0" err="1"/>
              <a:t>Rsq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21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comparison model 2 seems</a:t>
            </a:r>
            <a:r>
              <a:rPr lang="en-US" baseline="0" dirty="0"/>
              <a:t> to perform slightly better, hence the I chose that model as my result. Here is it’s full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2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204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117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80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56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Included the region values programmatically. The dummy variables are created based on that.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09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9969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876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271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6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07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looks</a:t>
            </a:r>
            <a:r>
              <a:rPr lang="en-US" baseline="0" dirty="0"/>
              <a:t> normal and symmetric. No transformation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39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see a strong positive relation with Obesity and </a:t>
            </a:r>
            <a:r>
              <a:rPr lang="en-US" baseline="0" dirty="0" err="1"/>
              <a:t>Ph_Inactivity</a:t>
            </a:r>
            <a:r>
              <a:rPr lang="en-US" baseline="0" dirty="0"/>
              <a:t> here. Let’s see how they can help with 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9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 attempted to check </a:t>
            </a:r>
            <a:r>
              <a:rPr lang="en-US" dirty="0" err="1"/>
              <a:t>multicollinearity</a:t>
            </a:r>
            <a:r>
              <a:rPr lang="en-US" dirty="0"/>
              <a:t> SAS</a:t>
            </a:r>
            <a:r>
              <a:rPr lang="en-US" baseline="0" dirty="0"/>
              <a:t> reports that </a:t>
            </a:r>
            <a:r>
              <a:rPr lang="en-US" baseline="0" dirty="0" err="1"/>
              <a:t>Bach_Degree</a:t>
            </a:r>
            <a:r>
              <a:rPr lang="en-US" baseline="0" dirty="0"/>
              <a:t> is a linear combination of other variables. Hence removed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7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sign of </a:t>
            </a:r>
            <a:r>
              <a:rPr lang="en-US" dirty="0" err="1"/>
              <a:t>multicollinearity</a:t>
            </a:r>
            <a:r>
              <a:rPr lang="en-US" dirty="0"/>
              <a:t> either.</a:t>
            </a:r>
          </a:p>
          <a:p>
            <a:r>
              <a:rPr lang="en-US" dirty="0"/>
              <a:t>So no with 11 variables the current model looks like this.</a:t>
            </a:r>
            <a:r>
              <a:rPr lang="en-US" baseline="0" dirty="0"/>
              <a:t> It already looks like a somewhat a good fit, but let’s remove the outliers and check it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2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157 variables based on their DFFITS</a:t>
            </a:r>
            <a:r>
              <a:rPr lang="en-US" baseline="0" dirty="0"/>
              <a:t>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2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</a:t>
            </a:r>
            <a:r>
              <a:rPr lang="en-US" baseline="0" dirty="0"/>
              <a:t> on the F value and </a:t>
            </a:r>
            <a:r>
              <a:rPr lang="en-US" baseline="0" dirty="0" err="1"/>
              <a:t>Adj</a:t>
            </a:r>
            <a:r>
              <a:rPr lang="en-US" baseline="0" dirty="0"/>
              <a:t> R-Sq. RMSE is less as well. Also the </a:t>
            </a:r>
            <a:r>
              <a:rPr lang="en-US" baseline="0" dirty="0" err="1"/>
              <a:t>highschool</a:t>
            </a:r>
            <a:r>
              <a:rPr lang="en-US" baseline="0" dirty="0"/>
              <a:t> related variables aren’t significant, let’s see if they go away in training phase.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</a:t>
            </a:r>
            <a:r>
              <a:rPr lang="en-US" baseline="0" dirty="0"/>
              <a:t> the data into 60 :40 for training and testing using </a:t>
            </a:r>
            <a:r>
              <a:rPr lang="en-US" baseline="0" dirty="0" err="1"/>
              <a:t>surveyselect</a:t>
            </a:r>
            <a:r>
              <a:rPr lang="en-US" baseline="0" dirty="0"/>
              <a:t>. </a:t>
            </a:r>
          </a:p>
          <a:p>
            <a:r>
              <a:rPr lang="en-US" baseline="0" dirty="0"/>
              <a:t>And ran model selection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6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8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721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1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9434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44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40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9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4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2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6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2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DB5D-3707-4133-867B-BB15D63B3EBC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3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3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4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5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4.png"/><Relationship Id="rId5" Type="http://schemas.microsoft.com/office/2011/relationships/inkAction" Target="../ink/inkAction6.xml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tags" Target="../tags/tag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microsoft.com/office/2011/relationships/inkAction" Target="../ink/inkAction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microsoft.com/office/2011/relationships/inkAction" Target="../ink/inkAction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2.png"/><Relationship Id="rId5" Type="http://schemas.microsoft.com/office/2011/relationships/inkAction" Target="../ink/inkAction10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1E88B-2A80-4828-8CA8-CE2AED03E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207964"/>
            <a:ext cx="6348845" cy="2628754"/>
          </a:xfrm>
        </p:spPr>
        <p:txBody>
          <a:bodyPr/>
          <a:lstStyle/>
          <a:p>
            <a:pPr algn="l"/>
            <a:r>
              <a:rPr lang="en-US" dirty="0"/>
              <a:t>Diabetes Prevalence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83B862A-4FF0-4533-8252-EB3C9B3D7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44938"/>
            <a:ext cx="6858000" cy="16557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Maxwell Carduner</a:t>
            </a:r>
          </a:p>
          <a:p>
            <a:pPr algn="l"/>
            <a:r>
              <a:rPr lang="en-US" dirty="0" err="1" smtClean="0"/>
              <a:t>Kalaivani</a:t>
            </a:r>
            <a:r>
              <a:rPr lang="en-US" dirty="0" smtClean="0"/>
              <a:t> </a:t>
            </a:r>
            <a:r>
              <a:rPr lang="en-US" dirty="0" err="1" smtClean="0"/>
              <a:t>Chandramohan</a:t>
            </a:r>
            <a:endParaRPr lang="en-US" dirty="0"/>
          </a:p>
          <a:p>
            <a:pPr algn="l"/>
            <a:r>
              <a:rPr lang="en-US" dirty="0" smtClean="0"/>
              <a:t>William </a:t>
            </a:r>
            <a:r>
              <a:rPr lang="en-US" dirty="0" err="1"/>
              <a:t>Chirciu</a:t>
            </a:r>
            <a:endParaRPr lang="en-US" dirty="0"/>
          </a:p>
          <a:p>
            <a:pPr algn="l"/>
            <a:r>
              <a:rPr lang="en-US" dirty="0" err="1" smtClean="0"/>
              <a:t>Ramkumar</a:t>
            </a:r>
            <a:r>
              <a:rPr lang="en-US" dirty="0" smtClean="0"/>
              <a:t> </a:t>
            </a:r>
            <a:r>
              <a:rPr lang="en-US" dirty="0" err="1"/>
              <a:t>Perumal</a:t>
            </a:r>
            <a:endParaRPr lang="en-US" dirty="0"/>
          </a:p>
          <a:p>
            <a:pPr algn="l"/>
            <a:r>
              <a:rPr lang="en-US" dirty="0"/>
              <a:t>Charles </a:t>
            </a:r>
            <a:r>
              <a:rPr lang="en-US" dirty="0" err="1"/>
              <a:t>Saporito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6"/>
    </mc:Choice>
    <mc:Fallback>
      <p:transition spd="slow" advTm="2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dirty="0"/>
              <a:t>Distribution of </a:t>
            </a:r>
            <a:r>
              <a:rPr lang="en-US" b="1" i="1" dirty="0" err="1"/>
              <a:t>Diag_Pct</a:t>
            </a:r>
            <a:r>
              <a:rPr lang="en-US" b="1" i="1" dirty="0"/>
              <a:t> – Normal &amp; Symmetric</a:t>
            </a:r>
          </a:p>
        </p:txBody>
      </p:sp>
      <p:pic>
        <p:nvPicPr>
          <p:cNvPr id="4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1541838" y="1553496"/>
            <a:ext cx="4426700" cy="355051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F1FEDE1D-AA5F-40B0-AC0D-6B4AE07D5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1"/>
    </mc:Choice>
    <mc:Fallback xmlns="">
      <p:transition spd="slow" advTm="13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40430"/>
          </a:xfrm>
        </p:spPr>
        <p:txBody>
          <a:bodyPr>
            <a:normAutofit/>
          </a:bodyPr>
          <a:lstStyle/>
          <a:p>
            <a:r>
              <a:rPr lang="en-US" dirty="0"/>
              <a:t>Correlation between </a:t>
            </a:r>
            <a:r>
              <a:rPr lang="en-US" b="1" dirty="0"/>
              <a:t>X and Y variables</a:t>
            </a:r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419" y="2593571"/>
            <a:ext cx="4148288" cy="408986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9599" y="1104030"/>
          <a:ext cx="6080760" cy="147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585">
                  <a:extLst>
                    <a:ext uri="{9D8B030D-6E8A-4147-A177-3AD203B41FA5}">
                      <a16:colId xmlns:a16="http://schemas.microsoft.com/office/drawing/2014/main" xmlns="" val="1293784656"/>
                    </a:ext>
                  </a:extLst>
                </a:gridCol>
                <a:gridCol w="2060575">
                  <a:extLst>
                    <a:ext uri="{9D8B030D-6E8A-4147-A177-3AD203B41FA5}">
                      <a16:colId xmlns:a16="http://schemas.microsoft.com/office/drawing/2014/main" xmlns="" val="137347291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xmlns="" val="3297693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Strength\Polarity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Positive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Negative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26989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Weak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Col_Degree, d_Northeast, d_Midwest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10357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Moderate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Unemp_Rate,lt_HighSchool,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only_HighSchool, Bach_Degree, d_South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Income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66152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Strong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Obesity, Ph_Inactivity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03179920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0D741A54-BAEC-40F3-BFB0-9B1E1A783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88"/>
    </mc:Choice>
    <mc:Fallback xmlns="">
      <p:transition spd="slow" advTm="35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90307"/>
          </a:xfrm>
        </p:spPr>
        <p:txBody>
          <a:bodyPr>
            <a:normAutofit/>
          </a:bodyPr>
          <a:lstStyle/>
          <a:p>
            <a:r>
              <a:rPr lang="en-US" dirty="0" err="1"/>
              <a:t>Multicollinearity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Bach_Degree</a:t>
            </a:r>
            <a:r>
              <a:rPr lang="en-US" dirty="0"/>
              <a:t> is gone!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1246910"/>
            <a:ext cx="7167588" cy="418961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xmlns="" id="{860D31B0-1676-481F-B097-40181293D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9"/>
    </mc:Choice>
    <mc:Fallback xmlns="">
      <p:transition spd="slow" advTm="10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Model fitting with all variables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13" y="1081001"/>
            <a:ext cx="4591050" cy="5676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7DD4B186-582D-48AA-BD96-932164E174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92880" y="4465800"/>
              <a:ext cx="159840" cy="177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D4B186-582D-48AA-BD96-932164E174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7040" y="4402440"/>
                <a:ext cx="191160" cy="19054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xmlns="" id="{ED755226-8225-432D-8BEA-C685250EF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47"/>
    </mc:Choice>
    <mc:Fallback xmlns="">
      <p:transition spd="slow" advTm="20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65368"/>
          </a:xfrm>
        </p:spPr>
        <p:txBody>
          <a:bodyPr>
            <a:normAutofit/>
          </a:bodyPr>
          <a:lstStyle/>
          <a:p>
            <a:r>
              <a:rPr lang="en-US" b="1" dirty="0"/>
              <a:t>Removing outliers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3139</a:t>
            </a:r>
            <a:r>
              <a:rPr lang="en-US" b="1" dirty="0"/>
              <a:t> -&gt; 2982 </a:t>
            </a:r>
            <a:r>
              <a:rPr lang="en-US" dirty="0"/>
              <a:t>observations(157 removed)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99" y="1147156"/>
            <a:ext cx="4892819" cy="465779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2733F2CD-0C43-459F-BDD8-CD2BFD255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9"/>
    </mc:Choice>
    <mc:Fallback xmlns="">
      <p:transition spd="slow" advTm="2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65368"/>
          </a:xfrm>
        </p:spPr>
        <p:txBody>
          <a:bodyPr>
            <a:normAutofit/>
          </a:bodyPr>
          <a:lstStyle/>
          <a:p>
            <a:r>
              <a:rPr lang="en-US" b="1" dirty="0"/>
              <a:t>After removing outliers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178169" y="1213340"/>
            <a:ext cx="4158761" cy="552220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xmlns="" id="{5DA80CC4-AB45-4E07-9510-DE5CCD422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73"/>
    </mc:Choice>
    <mc:Fallback xmlns="">
      <p:transition spd="slow" advTm="23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Train and Test Data</a:t>
            </a:r>
          </a:p>
          <a:p>
            <a:r>
              <a:rPr lang="en-US" dirty="0"/>
              <a:t>Train 60% : Test 40% 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779" y="944793"/>
            <a:ext cx="4248150" cy="8286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55" y="2550216"/>
            <a:ext cx="5943600" cy="189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B3D0CC06-2BEA-461C-88FE-44CCB53D2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6"/>
    </mc:Choice>
    <mc:Fallback xmlns="">
      <p:transition spd="slow" advTm="16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Linear Model Estimation : Test</a:t>
            </a:r>
          </a:p>
          <a:p>
            <a:r>
              <a:rPr lang="en-US" b="1" dirty="0"/>
              <a:t>Selection Method : Backward Elimination (M1)</a:t>
            </a:r>
          </a:p>
          <a:p>
            <a:r>
              <a:rPr lang="en-US" b="1" dirty="0"/>
              <a:t>9 X-Variables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283" y="1553495"/>
            <a:ext cx="4493029" cy="5264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02795463-30D0-406A-AF6E-5EA4756B98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70480" y="6403680"/>
              <a:ext cx="176040" cy="27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795463-30D0-406A-AF6E-5EA4756B9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40" y="6340320"/>
                <a:ext cx="207360" cy="398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50B28EEF-9FB4-4768-9FA0-D18F3C773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3"/>
    </mc:Choice>
    <mc:Fallback xmlns="">
      <p:transition spd="slow" advTm="2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Selection Method : Stepwise Selection(M2)</a:t>
            </a:r>
          </a:p>
          <a:p>
            <a:r>
              <a:rPr lang="en-US" b="1" dirty="0"/>
              <a:t>7 X-Variables</a:t>
            </a:r>
          </a:p>
          <a:p>
            <a:endParaRPr lang="en-US" b="1" dirty="0"/>
          </a:p>
        </p:txBody>
      </p:sp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09599" y="1553496"/>
            <a:ext cx="5734050" cy="27717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561C37D5-9C3B-41A1-A152-35A8123F0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7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0"/>
    </mc:Choice>
    <mc:Fallback xmlns="">
      <p:transition spd="slow" advTm="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M1 &amp; M2 summary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10" y="1157935"/>
            <a:ext cx="6891251" cy="560772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0A0EA99C-F9B9-467E-B3FF-93E2DDA7A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4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9"/>
    </mc:Choice>
    <mc:Fallback xmlns="">
      <p:transition spd="slow" advTm="20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&amp;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30.3 million people had diabetes in the US according to a 2015 American Diabetes Association (ADA) study. This represents a national prevalence rate of 9.4%. Therefore, we have compiled county level prevalence rates with socio-economic and lifestyle indicators to see if they have a contributory effect to diabetes </a:t>
            </a:r>
            <a:r>
              <a:rPr lang="en-US" dirty="0" smtClean="0"/>
              <a:t>prevalence. 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13"/>
    </mc:Choice>
    <mc:Fallback>
      <p:transition spd="slow" advTm="2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M1 &amp; M2 Residuals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247938"/>
            <a:ext cx="8022778" cy="4504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4A03F552-D8A9-4569-9672-53BEC51791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6000" y="5071680"/>
              <a:ext cx="311400" cy="32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03F552-D8A9-4569-9672-53BEC51791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6640" y="5062320"/>
                <a:ext cx="330120" cy="3463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E694F540-0F96-4CDD-87BC-FF249BB89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9"/>
    </mc:Choice>
    <mc:Fallback xmlns="">
      <p:transition spd="slow" advTm="20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Test Data Validation (M1 &amp; M2)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790517"/>
            <a:ext cx="3230881" cy="293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0" y="3790517"/>
            <a:ext cx="3674225" cy="29344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90276" y="1100931"/>
          <a:ext cx="5085586" cy="2407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2855">
                  <a:extLst>
                    <a:ext uri="{9D8B030D-6E8A-4147-A177-3AD203B41FA5}">
                      <a16:colId xmlns:a16="http://schemas.microsoft.com/office/drawing/2014/main" xmlns="" val="3052068660"/>
                    </a:ext>
                  </a:extLst>
                </a:gridCol>
                <a:gridCol w="1106872">
                  <a:extLst>
                    <a:ext uri="{9D8B030D-6E8A-4147-A177-3AD203B41FA5}">
                      <a16:colId xmlns:a16="http://schemas.microsoft.com/office/drawing/2014/main" xmlns="" val="2804464197"/>
                    </a:ext>
                  </a:extLst>
                </a:gridCol>
                <a:gridCol w="1694191">
                  <a:extLst>
                    <a:ext uri="{9D8B030D-6E8A-4147-A177-3AD203B41FA5}">
                      <a16:colId xmlns:a16="http://schemas.microsoft.com/office/drawing/2014/main" xmlns="" val="3007441538"/>
                    </a:ext>
                  </a:extLst>
                </a:gridCol>
                <a:gridCol w="1561668">
                  <a:extLst>
                    <a:ext uri="{9D8B030D-6E8A-4147-A177-3AD203B41FA5}">
                      <a16:colId xmlns:a16="http://schemas.microsoft.com/office/drawing/2014/main" xmlns="" val="774355514"/>
                    </a:ext>
                  </a:extLst>
                </a:gridCol>
              </a:tblGrid>
              <a:tr h="200587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Train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Model 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973315371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345712132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0.808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2626717802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Adj-R-Square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0.807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0.806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571117137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GOF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(OK)F=832/&lt;0.0001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B050"/>
                          </a:solidFill>
                          <a:effectLst/>
                        </a:rPr>
                        <a:t>(OK)F=1064/&lt;0.0001</a:t>
                      </a:r>
                      <a:endParaRPr lang="en-US" sz="110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88815741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Residuals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OK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OK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2781453616"/>
                  </a:ext>
                </a:extLst>
              </a:tr>
              <a:tr h="200587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602992948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1.07739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1.0765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601344211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0.8645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0.8624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587183305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0.805344708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0.80575757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217700635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Adj-R-Square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0.80385782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0.80460156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875518977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CV-R-Square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0.002655292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0.00124243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4133605442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A0DF9115-A6C7-4FB6-9512-0C3274F22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0"/>
    </mc:Choice>
    <mc:Fallback xmlns="">
      <p:transition spd="slow" advTm="3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84" y="776748"/>
            <a:ext cx="7631083" cy="5264615"/>
          </a:xfrm>
        </p:spPr>
        <p:txBody>
          <a:bodyPr>
            <a:normAutofit/>
          </a:bodyPr>
          <a:lstStyle/>
          <a:p>
            <a:r>
              <a:rPr lang="en-US" dirty="0"/>
              <a:t>Model Equation </a:t>
            </a:r>
          </a:p>
          <a:p>
            <a:pPr marL="0" indent="0">
              <a:buNone/>
            </a:pPr>
            <a:r>
              <a:rPr lang="en-US" sz="1600" b="1" dirty="0" err="1">
                <a:latin typeface="+mj-lt"/>
              </a:rPr>
              <a:t>Diag_Pct</a:t>
            </a:r>
            <a:r>
              <a:rPr lang="en-US" sz="1600" b="1" dirty="0">
                <a:latin typeface="+mj-lt"/>
              </a:rPr>
              <a:t> = -3.66 + 0.28 </a:t>
            </a:r>
            <a:r>
              <a:rPr lang="en-US" sz="1600" b="1" dirty="0" err="1">
                <a:latin typeface="+mj-lt"/>
              </a:rPr>
              <a:t>Unemp_Rate</a:t>
            </a:r>
            <a:r>
              <a:rPr lang="en-US" sz="1600" b="1" dirty="0">
                <a:latin typeface="+mj-lt"/>
              </a:rPr>
              <a:t> - 0.00001 Income – 0.027 </a:t>
            </a:r>
            <a:r>
              <a:rPr lang="en-US" sz="1600" b="1" dirty="0" err="1">
                <a:latin typeface="+mj-lt"/>
              </a:rPr>
              <a:t>Col_Degree</a:t>
            </a:r>
            <a:r>
              <a:rPr lang="en-US" sz="1600" b="1" dirty="0">
                <a:latin typeface="+mj-lt"/>
              </a:rPr>
              <a:t> + 0.20 </a:t>
            </a:r>
            <a:r>
              <a:rPr lang="en-US" sz="1600" b="1" dirty="0" err="1">
                <a:latin typeface="+mj-lt"/>
              </a:rPr>
              <a:t>Obseity</a:t>
            </a:r>
            <a:r>
              <a:rPr lang="en-US" sz="1600" b="1" dirty="0">
                <a:latin typeface="+mj-lt"/>
              </a:rPr>
              <a:t> + 0.12 </a:t>
            </a:r>
            <a:r>
              <a:rPr lang="en-US" sz="1600" b="1" dirty="0" err="1">
                <a:latin typeface="+mj-lt"/>
              </a:rPr>
              <a:t>Ph_Inactivity</a:t>
            </a:r>
            <a:r>
              <a:rPr lang="en-US" sz="1600" b="1" dirty="0">
                <a:latin typeface="+mj-lt"/>
              </a:rPr>
              <a:t> + 0.11 Age +1.23 </a:t>
            </a:r>
            <a:r>
              <a:rPr lang="en-US" sz="1600" b="1" dirty="0" err="1">
                <a:latin typeface="+mj-lt"/>
              </a:rPr>
              <a:t>d_South</a:t>
            </a:r>
            <a:endParaRPr lang="en-US" sz="1600" i="1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The significance of the predictors goes in this order </a:t>
            </a:r>
          </a:p>
          <a:p>
            <a:pPr marL="0" indent="0">
              <a:buNone/>
            </a:pPr>
            <a:r>
              <a:rPr lang="en-US" b="1" dirty="0"/>
              <a:t>Obesity &gt; </a:t>
            </a:r>
            <a:r>
              <a:rPr lang="en-US" b="1" dirty="0" err="1"/>
              <a:t>Ph_Inactivity</a:t>
            </a:r>
            <a:r>
              <a:rPr lang="en-US" b="1" dirty="0"/>
              <a:t> &gt; </a:t>
            </a:r>
            <a:r>
              <a:rPr lang="en-US" b="1" dirty="0" err="1"/>
              <a:t>d_South</a:t>
            </a:r>
            <a:r>
              <a:rPr lang="en-US" b="1" dirty="0"/>
              <a:t> &gt; </a:t>
            </a:r>
            <a:r>
              <a:rPr lang="en-US" b="1" dirty="0" err="1"/>
              <a:t>Unemp_Rate</a:t>
            </a:r>
            <a:r>
              <a:rPr lang="en-US" b="1" dirty="0"/>
              <a:t> &gt; Age &gt; </a:t>
            </a:r>
            <a:r>
              <a:rPr lang="en-US" b="1" dirty="0" err="1"/>
              <a:t>Col_Degree</a:t>
            </a:r>
            <a:r>
              <a:rPr lang="en-US" b="1" dirty="0"/>
              <a:t> &gt; Income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C3462228-63DD-4911-A0FE-2263C97207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800" y="1363680"/>
              <a:ext cx="255600" cy="144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462228-63DD-4911-A0FE-2263C97207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440" y="1354320"/>
                <a:ext cx="274320" cy="162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xmlns="" id="{1420B280-1576-4D8F-B756-5EEA3A094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9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68"/>
    </mc:Choice>
    <mc:Fallback xmlns="">
      <p:transition spd="slow" advTm="2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in Methodology and Model Selection: </a:t>
            </a:r>
            <a:r>
              <a:rPr lang="en-US" dirty="0" smtClean="0">
                <a:ea typeface="Trebuchet MS"/>
                <a:cs typeface="Trebuchet MS"/>
                <a:sym typeface="Trebuchet MS"/>
              </a:rPr>
              <a:t>William </a:t>
            </a:r>
            <a:r>
              <a:rPr lang="en-US" dirty="0" err="1">
                <a:ea typeface="Trebuchet MS"/>
                <a:cs typeface="Trebuchet MS"/>
                <a:sym typeface="Trebuchet MS"/>
              </a:rPr>
              <a:t>Chirciu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4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986955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William </a:t>
            </a:r>
            <a:r>
              <a:rPr lang="en-US" sz="3600" b="0" i="0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Chirciu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: Model Selection</a:t>
            </a:r>
            <a:endParaRPr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26" name="Picture 2" descr="https://lh5.googleusercontent.com/rIRRlopV_6cvr4NKQ3vOmIqnYSeZqc01yEau5gdO7UR8eqOv8Wc6D7DG70QOtDCijOs197NSDZtYGafBnfo25DGmXEbx09x-VZiVZYItRl4cFEudmC_Qk02kddPt5d4MfezDiIt7">
            <a:extLst>
              <a:ext uri="{FF2B5EF4-FFF2-40B4-BE49-F238E27FC236}">
                <a16:creationId xmlns:a16="http://schemas.microsoft.com/office/drawing/2014/main" xmlns="" id="{B21A7D38-3338-443F-A051-A6864AB62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9" y="1512958"/>
            <a:ext cx="7933740" cy="242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32CA88D-619D-412D-9583-6EF8926C1863}"/>
              </a:ext>
            </a:extLst>
          </p:cNvPr>
          <p:cNvSpPr/>
          <p:nvPr/>
        </p:nvSpPr>
        <p:spPr>
          <a:xfrm>
            <a:off x="267286" y="3263705"/>
            <a:ext cx="8243668" cy="3516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A250024-A685-4CCF-881A-573B1EE6F931}"/>
              </a:ext>
            </a:extLst>
          </p:cNvPr>
          <p:cNvSpPr txBox="1"/>
          <p:nvPr/>
        </p:nvSpPr>
        <p:spPr>
          <a:xfrm>
            <a:off x="267286" y="4675628"/>
            <a:ext cx="814475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Adjusted R-Square Model Selection – 9 predictors</a:t>
            </a:r>
          </a:p>
          <a:p>
            <a:pPr lvl="0">
              <a:lnSpc>
                <a:spcPct val="90000"/>
              </a:lnSpc>
              <a:buClr>
                <a:schemeClr val="accent1"/>
              </a:buClr>
              <a:buSzPts val="1440"/>
            </a:pPr>
            <a:endParaRPr lang="en-US" sz="18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Adults with Bachelor’s Degree or higher – Linear Combination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18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Maximize Adjusted R-Square, Minimize # Predictors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154CA0-0BDD-4F75-97D1-565DDD3470CA}"/>
              </a:ext>
            </a:extLst>
          </p:cNvPr>
          <p:cNvSpPr/>
          <p:nvPr/>
        </p:nvSpPr>
        <p:spPr>
          <a:xfrm>
            <a:off x="6696222" y="1983545"/>
            <a:ext cx="1322363" cy="168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B4C8A3E-7853-48AD-B99B-55AA40EC0DD2}"/>
              </a:ext>
            </a:extLst>
          </p:cNvPr>
          <p:cNvSpPr/>
          <p:nvPr/>
        </p:nvSpPr>
        <p:spPr>
          <a:xfrm>
            <a:off x="6380872" y="2303926"/>
            <a:ext cx="1322363" cy="168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95F2A83-9F6B-413B-B92F-3225B8BAC85B}"/>
              </a:ext>
            </a:extLst>
          </p:cNvPr>
          <p:cNvSpPr/>
          <p:nvPr/>
        </p:nvSpPr>
        <p:spPr>
          <a:xfrm>
            <a:off x="6421902" y="2968283"/>
            <a:ext cx="1322363" cy="168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6712FD3-D8AA-4BB1-9178-9F930C43FF8E}"/>
              </a:ext>
            </a:extLst>
          </p:cNvPr>
          <p:cNvSpPr/>
          <p:nvPr/>
        </p:nvSpPr>
        <p:spPr>
          <a:xfrm>
            <a:off x="5099539" y="3632640"/>
            <a:ext cx="1322363" cy="168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xmlns="" id="{822F98E6-1ED1-43C7-B80D-42EDA989F3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76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22"/>
    </mc:Choice>
    <mc:Fallback xmlns="">
      <p:transition spd="slow" advTm="69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3B5DC-812C-4713-BEC0-B88215B8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564924" cy="1320800"/>
          </a:xfrm>
        </p:spPr>
        <p:txBody>
          <a:bodyPr/>
          <a:lstStyle/>
          <a:p>
            <a:r>
              <a:rPr lang="en-US" dirty="0"/>
              <a:t>Model Evaluation- Training Set</a:t>
            </a:r>
          </a:p>
        </p:txBody>
      </p:sp>
      <p:pic>
        <p:nvPicPr>
          <p:cNvPr id="2050" name="Picture 2" descr="https://lh3.googleusercontent.com/VMIQoG7huvEIucJkuqZfmBZ4YoAS0LYvg-XxKWnxF6nX0GL-c8LYHzUdukrQ050ubNXklwMneRl0X8AFaMWRdYkLBpqKDMzAo7z6Kdx_QiVrHuD-_FnHWkJpf1Q8ip4Qt6SeAo1S">
            <a:extLst>
              <a:ext uri="{FF2B5EF4-FFF2-40B4-BE49-F238E27FC236}">
                <a16:creationId xmlns:a16="http://schemas.microsoft.com/office/drawing/2014/main" xmlns="" id="{0560CACE-9F8D-45E4-A264-7BD2C72AB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1" y="1215689"/>
            <a:ext cx="29146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tM91dstjyXHgDpQvdNoo35fRXLgZXGh-IqxsF_bl-HD8F-iBOYXVuHslZMIAd3i_3ht_nSVrWXJDwF8QsE8sa27nms49ZPWgQsd6qnZvyDXf402jB_v7mxb2OxnYt639g3Bg0QHI">
            <a:extLst>
              <a:ext uri="{FF2B5EF4-FFF2-40B4-BE49-F238E27FC236}">
                <a16:creationId xmlns:a16="http://schemas.microsoft.com/office/drawing/2014/main" xmlns="" id="{494C7BAE-198F-4989-9268-96303AAF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54" y="3770679"/>
            <a:ext cx="52863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3049730-A556-446D-9D4F-6CAB4194F103}"/>
              </a:ext>
            </a:extLst>
          </p:cNvPr>
          <p:cNvSpPr txBox="1"/>
          <p:nvPr/>
        </p:nvSpPr>
        <p:spPr>
          <a:xfrm>
            <a:off x="3061041" y="1355290"/>
            <a:ext cx="502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Model Error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F-Statistic &amp; R-Square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Effect of Attributes on Diabetes Prevalence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Standardized Estimates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49BD105A-D458-4B32-933F-06EF9BCF7680}"/>
              </a:ext>
            </a:extLst>
          </p:cNvPr>
          <p:cNvSpPr/>
          <p:nvPr/>
        </p:nvSpPr>
        <p:spPr>
          <a:xfrm>
            <a:off x="1423838" y="3052689"/>
            <a:ext cx="390893" cy="2356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6754339D-4C09-4A0C-94D1-105E621579F9}"/>
              </a:ext>
            </a:extLst>
          </p:cNvPr>
          <p:cNvSpPr/>
          <p:nvPr/>
        </p:nvSpPr>
        <p:spPr>
          <a:xfrm>
            <a:off x="2242440" y="2419643"/>
            <a:ext cx="472625" cy="189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7687B32-8CF3-49B0-853B-4536ECCDBA9C}"/>
              </a:ext>
            </a:extLst>
          </p:cNvPr>
          <p:cNvSpPr/>
          <p:nvPr/>
        </p:nvSpPr>
        <p:spPr>
          <a:xfrm>
            <a:off x="2283305" y="3215340"/>
            <a:ext cx="390893" cy="2356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D1FA76A9-4D87-427C-A45D-3081EEDA4074}"/>
              </a:ext>
            </a:extLst>
          </p:cNvPr>
          <p:cNvSpPr/>
          <p:nvPr/>
        </p:nvSpPr>
        <p:spPr>
          <a:xfrm>
            <a:off x="4909626" y="4314029"/>
            <a:ext cx="1069144" cy="25069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xmlns="" id="{DC80DBE9-C459-4A0E-B8D1-AB6B87069F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01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34"/>
    </mc:Choice>
    <mc:Fallback xmlns="">
      <p:transition spd="slow" advTm="5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animBg="1"/>
      <p:bldP spid="7" grpId="0" animBg="1"/>
      <p:bldP spid="8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A1CC5E-97CB-497E-AA7D-96A6AEF0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Evaluation- Test Set</a:t>
            </a:r>
          </a:p>
        </p:txBody>
      </p:sp>
      <p:pic>
        <p:nvPicPr>
          <p:cNvPr id="3074" name="Picture 2" descr="https://lh5.googleusercontent.com/_eBwhLgAtPZQPS1l2xVhy5qK4z_ZMuQlCd2FltI82Lw_rI867F5PlnHQxcBXzfqqwXkoxmPUfF5P-ScnbP_tExTj8eOm5jYHZz3meCFkPyiJADq-CJC0Vq8loEdwK6BXB5usdJqX">
            <a:extLst>
              <a:ext uri="{FF2B5EF4-FFF2-40B4-BE49-F238E27FC236}">
                <a16:creationId xmlns:a16="http://schemas.microsoft.com/office/drawing/2014/main" xmlns="" id="{E378C510-3A4D-4C3F-8B77-8A1888B5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4186275"/>
            <a:ext cx="3793588" cy="13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TA-f68rYDuUjQteYHKQonMofPB9Z9QyhkG5MHIxDm8WIfDqVj895mO2k4zBrdYeuSJRBDdrpgZiyp0OHOa519d500skbdYhFcqZYUVVo9kS9C1b7iTV8bFWVm7giGbt1H1CqMv8d">
            <a:extLst>
              <a:ext uri="{FF2B5EF4-FFF2-40B4-BE49-F238E27FC236}">
                <a16:creationId xmlns:a16="http://schemas.microsoft.com/office/drawing/2014/main" xmlns="" id="{8166366A-FDE1-4BB4-A11B-0CA3B0598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044"/>
            <a:ext cx="5490776" cy="264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FDAFF4-67D7-44B0-A14E-5CB77DB5676C}"/>
              </a:ext>
            </a:extLst>
          </p:cNvPr>
          <p:cNvSpPr txBox="1"/>
          <p:nvPr/>
        </p:nvSpPr>
        <p:spPr>
          <a:xfrm>
            <a:off x="4159348" y="4207550"/>
            <a:ext cx="4375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Light difference in Means 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R-Square: 0.85272</a:t>
            </a:r>
          </a:p>
          <a:p>
            <a:pPr lvl="0">
              <a:lnSpc>
                <a:spcPct val="90000"/>
              </a:lnSpc>
              <a:buClr>
                <a:schemeClr val="accent1"/>
              </a:buClr>
              <a:buSzPts val="1440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    Adj. R-Square  : 0.85057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RMSE: 1.30504 </a:t>
            </a:r>
          </a:p>
          <a:p>
            <a:pPr lvl="0">
              <a:lnSpc>
                <a:spcPct val="90000"/>
              </a:lnSpc>
              <a:buClr>
                <a:schemeClr val="accent1"/>
              </a:buClr>
              <a:buSzPts val="1440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    MAE: 1.03168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4DDBCBE-B8C4-4B33-94D2-9AAB35169F84}"/>
              </a:ext>
            </a:extLst>
          </p:cNvPr>
          <p:cNvSpPr/>
          <p:nvPr/>
        </p:nvSpPr>
        <p:spPr>
          <a:xfrm>
            <a:off x="1589649" y="1930400"/>
            <a:ext cx="492369" cy="748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8C8A408-7DE7-4962-BC91-6854C5197CDF}"/>
              </a:ext>
            </a:extLst>
          </p:cNvPr>
          <p:cNvSpPr/>
          <p:nvPr/>
        </p:nvSpPr>
        <p:spPr>
          <a:xfrm rot="19714041">
            <a:off x="3237821" y="3402022"/>
            <a:ext cx="1336431" cy="3674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3" name="Audio 3072">
            <a:hlinkClick r:id="" action="ppaction://media"/>
            <a:extLst>
              <a:ext uri="{FF2B5EF4-FFF2-40B4-BE49-F238E27FC236}">
                <a16:creationId xmlns:a16="http://schemas.microsoft.com/office/drawing/2014/main" xmlns="" id="{DAD6072A-5D5F-4FAC-86B9-0B4849B704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995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79"/>
    </mc:Choice>
    <mc:Fallback xmlns="">
      <p:transition spd="slow" advTm="3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73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in Methodology and Model Selection: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a typeface="Trebuchet MS"/>
                <a:cs typeface="Trebuchet MS"/>
                <a:sym typeface="Trebuchet MS"/>
              </a:rPr>
              <a:t>Charles </a:t>
            </a:r>
            <a:r>
              <a:rPr lang="en-US" dirty="0" err="1">
                <a:ea typeface="Trebuchet MS"/>
                <a:cs typeface="Trebuchet MS"/>
                <a:sym typeface="Trebuchet MS"/>
              </a:rPr>
              <a:t>Saporito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609599" y="310718"/>
            <a:ext cx="6347713" cy="107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Model Selection Process</a:t>
            </a:r>
            <a:b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	 Charles Saporito</a:t>
            </a:r>
            <a:endParaRPr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09599" y="1386348"/>
            <a:ext cx="6347714" cy="465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7191" indent="-285750">
              <a:spcBef>
                <a:spcPts val="0"/>
              </a:spcBef>
            </a:pPr>
            <a:r>
              <a:rPr lang="en-US" dirty="0"/>
              <a:t> On the test and train data the model was selected using two processes</a:t>
            </a:r>
          </a:p>
          <a:p>
            <a:pPr marL="834391" lvl="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Stepwise</a:t>
            </a:r>
          </a:p>
          <a:p>
            <a:pPr marL="834391" lvl="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C(p)</a:t>
            </a:r>
          </a:p>
          <a:p>
            <a:pPr marL="377191" indent="-285750">
              <a:spcBef>
                <a:spcPts val="0"/>
              </a:spcBef>
            </a:pPr>
            <a:r>
              <a:rPr lang="en-US" dirty="0"/>
              <a:t> Stepwise Method</a:t>
            </a:r>
          </a:p>
          <a:p>
            <a:pPr marL="834391" lvl="1" indent="-285750">
              <a:spcBef>
                <a:spcPts val="0"/>
              </a:spcBef>
            </a:pPr>
            <a:r>
              <a:rPr lang="en-US" sz="1800" dirty="0"/>
              <a:t>Produced a Model with the following descriptive</a:t>
            </a:r>
          </a:p>
          <a:p>
            <a:pPr marL="1291591" lvl="2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Removed the x-variable of those with a Bachelors degree</a:t>
            </a:r>
          </a:p>
          <a:p>
            <a:pPr marL="1291591" lvl="2" indent="-285750">
              <a:spcBef>
                <a:spcPts val="0"/>
              </a:spcBef>
            </a:pPr>
            <a:r>
              <a:rPr lang="en-US" sz="1800" dirty="0"/>
              <a:t>All other variables remained Significant in predicting  the prevalence of diabetes in U.S. Counties. </a:t>
            </a:r>
          </a:p>
          <a:p>
            <a:pPr marL="1291591" lvl="2" indent="-285750">
              <a:spcBef>
                <a:spcPts val="0"/>
              </a:spcBef>
            </a:pPr>
            <a:r>
              <a:rPr lang="en-US" sz="1800" dirty="0"/>
              <a:t>R-</a:t>
            </a:r>
            <a:r>
              <a:rPr lang="en-US" sz="1800" dirty="0" err="1"/>
              <a:t>sq</a:t>
            </a:r>
            <a:r>
              <a:rPr lang="en-US" sz="1800" dirty="0"/>
              <a:t> 74.74% of variation explained by the x-variables on diabetes diagnoses percentages within the counties</a:t>
            </a:r>
          </a:p>
          <a:p>
            <a:pPr marL="1291591" lvl="2" indent="-285750">
              <a:spcBef>
                <a:spcPts val="0"/>
              </a:spcBef>
            </a:pPr>
            <a:r>
              <a:rPr lang="en-US" sz="1800" dirty="0"/>
              <a:t>A F-value of 866.77 suggested this model was strong for producing predictions of diabetes prevalence. </a:t>
            </a:r>
          </a:p>
          <a:p>
            <a:pPr marL="1005841" lvl="2" indent="0">
              <a:spcBef>
                <a:spcPts val="0"/>
              </a:spcBef>
              <a:buNone/>
            </a:pPr>
            <a:endParaRPr lang="en-US" sz="12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2"/>
    </mc:Choice>
    <mc:Fallback xmlns="">
      <p:transition spd="slow" advTm="4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Selection Continued</a:t>
            </a:r>
            <a:endParaRPr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09599" y="1386348"/>
            <a:ext cx="6347714" cy="465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719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C(p) Method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Selected the model with the highest predicting ability</a:t>
            </a:r>
          </a:p>
          <a:p>
            <a:pPr marL="834391" lvl="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Highest predicting ability outp</a:t>
            </a:r>
            <a:r>
              <a:rPr lang="en-US" dirty="0"/>
              <a:t>ut was C(p) 8.1129</a:t>
            </a:r>
          </a:p>
          <a:p>
            <a:pPr marL="377191" indent="-285750">
              <a:spcBef>
                <a:spcPts val="0"/>
              </a:spcBef>
            </a:pPr>
            <a:r>
              <a:rPr lang="en-US" dirty="0"/>
              <a:t>Model Decision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Decided to use the model from the stepwise method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Was a well suited model with overall goodness of fit and contained a predicting ability based on C(p) of 8.1129 with a relatively high r-</a:t>
            </a:r>
            <a:r>
              <a:rPr lang="en-US" dirty="0" err="1"/>
              <a:t>sq</a:t>
            </a:r>
            <a:r>
              <a:rPr lang="en-US" dirty="0"/>
              <a:t> with all variables significant for prediction.</a:t>
            </a:r>
          </a:p>
          <a:p>
            <a:pPr marL="1005841" lvl="2" indent="0">
              <a:spcBef>
                <a:spcPts val="0"/>
              </a:spcBef>
              <a:buNone/>
            </a:pPr>
            <a:endParaRPr lang="en-US" dirty="0"/>
          </a:p>
          <a:p>
            <a:pPr marL="91441" indent="0">
              <a:spcBef>
                <a:spcPts val="0"/>
              </a:spcBef>
              <a:buNone/>
            </a:pPr>
            <a:endParaRPr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5543B1-1768-45AE-B9EA-58E5F2B4568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09709" y="3657600"/>
            <a:ext cx="4827067" cy="300953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34"/>
    </mc:Choice>
    <mc:Fallback xmlns="">
      <p:transition spd="slow" advTm="37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783771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93370"/>
            <a:ext cx="6347714" cy="51217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Dependent variable: US diabetes prevalence % by county from CDC</a:t>
            </a:r>
          </a:p>
          <a:p>
            <a:r>
              <a:rPr lang="en-US" dirty="0" smtClean="0"/>
              <a:t>Independent variables (all numeric)</a:t>
            </a:r>
          </a:p>
          <a:p>
            <a:pPr lvl="1"/>
            <a:r>
              <a:rPr lang="en-US" dirty="0" smtClean="0"/>
              <a:t>Lifestyle indicators by county (source: CDC)</a:t>
            </a:r>
          </a:p>
          <a:p>
            <a:pPr lvl="2"/>
            <a:r>
              <a:rPr lang="en-US" dirty="0" smtClean="0"/>
              <a:t>Obesity Prevalence %</a:t>
            </a:r>
          </a:p>
          <a:p>
            <a:pPr lvl="2"/>
            <a:r>
              <a:rPr lang="en-US" dirty="0" smtClean="0"/>
              <a:t>Leisure Time Physical Inactivity Prevalence %</a:t>
            </a:r>
          </a:p>
          <a:p>
            <a:pPr lvl="1"/>
            <a:r>
              <a:rPr lang="en-US" dirty="0" smtClean="0"/>
              <a:t>Socio-economic indicators by county</a:t>
            </a:r>
          </a:p>
          <a:p>
            <a:pPr lvl="2"/>
            <a:r>
              <a:rPr lang="en-US" dirty="0" smtClean="0"/>
              <a:t>Unemployment rate</a:t>
            </a:r>
          </a:p>
          <a:p>
            <a:pPr lvl="2"/>
            <a:r>
              <a:rPr lang="en-US" dirty="0" smtClean="0"/>
              <a:t>Household median income</a:t>
            </a:r>
          </a:p>
          <a:p>
            <a:pPr lvl="2"/>
            <a:r>
              <a:rPr lang="en-US" dirty="0" smtClean="0"/>
              <a:t>Median age</a:t>
            </a:r>
          </a:p>
          <a:p>
            <a:pPr lvl="2"/>
            <a:r>
              <a:rPr lang="en-US" dirty="0" smtClean="0"/>
              <a:t>% of adults with less than high school diploma</a:t>
            </a:r>
          </a:p>
          <a:p>
            <a:pPr lvl="2"/>
            <a:r>
              <a:rPr lang="en-US" dirty="0" smtClean="0"/>
              <a:t>% of adults with a high school diploma only</a:t>
            </a:r>
          </a:p>
          <a:p>
            <a:pPr lvl="2"/>
            <a:r>
              <a:rPr lang="en-US" dirty="0" smtClean="0"/>
              <a:t>% of adults completing some college or associate degree</a:t>
            </a:r>
          </a:p>
          <a:p>
            <a:pPr lvl="2"/>
            <a:r>
              <a:rPr lang="en-US" dirty="0" smtClean="0"/>
              <a:t>% of adults with bachelor’s degree or higher</a:t>
            </a:r>
          </a:p>
          <a:p>
            <a:r>
              <a:rPr lang="en-US" dirty="0" smtClean="0"/>
              <a:t>No transformations required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4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70"/>
    </mc:Choice>
    <mc:Fallback>
      <p:transition spd="slow" advTm="3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843380" y="609601"/>
            <a:ext cx="5592932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en-US" sz="324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Model Performance</a:t>
            </a:r>
            <a:br>
              <a:rPr lang="en-US" sz="324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24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	  Charles Saporito</a:t>
            </a:r>
            <a:endParaRPr sz="324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727969" y="1589103"/>
            <a:ext cx="6229344" cy="445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719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After Model Selection model performance was written </a:t>
            </a:r>
            <a:r>
              <a:rPr lang="en-US" dirty="0"/>
              <a:t>for the test data</a:t>
            </a:r>
            <a:endParaRPr lang="en-US"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A Prediction model was created on test data to see how the model would perform in predicting diabetes prevalence</a:t>
            </a:r>
          </a:p>
          <a:p>
            <a:pPr marL="1291591" lvl="2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Tested on random sample data</a:t>
            </a:r>
            <a:endParaRPr lang="en-US" dirty="0"/>
          </a:p>
          <a:p>
            <a:pPr marL="1291591" lvl="2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Data split was .75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Output Produced 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F-value 948.63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R-</a:t>
            </a:r>
            <a:r>
              <a:rPr lang="en-US" dirty="0" err="1"/>
              <a:t>sq</a:t>
            </a:r>
            <a:r>
              <a:rPr lang="en-US" dirty="0"/>
              <a:t> 73.20%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Adj-r-</a:t>
            </a:r>
            <a:r>
              <a:rPr lang="en-US" dirty="0" err="1"/>
              <a:t>sq</a:t>
            </a:r>
            <a:r>
              <a:rPr lang="en-US" dirty="0"/>
              <a:t> .7312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Performance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A well fitted predicting model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Variation is explained well for the x-variables on the percentage of those diagnosed</a:t>
            </a:r>
          </a:p>
          <a:p>
            <a:pPr marL="1005841" lvl="2" indent="0">
              <a:spcBef>
                <a:spcPts val="0"/>
              </a:spcBef>
              <a:buNone/>
            </a:pPr>
            <a:endParaRPr lang="en-US" dirty="0"/>
          </a:p>
          <a:p>
            <a:pPr marL="1291591" lvl="2" indent="-285750">
              <a:spcBef>
                <a:spcPts val="0"/>
              </a:spcBef>
            </a:pPr>
            <a:endParaRPr lang="en-US" dirty="0"/>
          </a:p>
          <a:p>
            <a:pPr marL="834391" lvl="1" indent="-285750">
              <a:spcBef>
                <a:spcPts val="0"/>
              </a:spcBef>
            </a:pPr>
            <a:endParaRPr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48"/>
    </mc:Choice>
    <mc:Fallback xmlns="">
      <p:transition spd="slow" advTm="42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51641" y="609600"/>
            <a:ext cx="6347713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en-US" sz="3240" dirty="0"/>
              <a:t>	  Model Validation</a:t>
            </a:r>
            <a:br>
              <a:rPr lang="en-US" sz="3240" dirty="0"/>
            </a:br>
            <a:r>
              <a:rPr lang="en-US" sz="3240" dirty="0"/>
              <a:t>	 Charles Saporito</a:t>
            </a:r>
            <a:endParaRPr sz="324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09598" y="1769806"/>
            <a:ext cx="6347714" cy="465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719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Looked at residuals on the predicted values to check if the model met all assumptions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Met constant variance</a:t>
            </a:r>
          </a:p>
          <a:p>
            <a:pPr marL="834391" lvl="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Assum</a:t>
            </a:r>
            <a:r>
              <a:rPr lang="en-US" dirty="0"/>
              <a:t>ed independence </a:t>
            </a:r>
          </a:p>
          <a:p>
            <a:pPr marL="834391" lvl="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Errors were linear and normal</a:t>
            </a:r>
            <a:endParaRPr lang="en-US" dirty="0"/>
          </a:p>
          <a:p>
            <a:pPr marL="37719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Error rate based on root MSE was 1.29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A low rate of error in the model</a:t>
            </a:r>
          </a:p>
          <a:p>
            <a:pPr marL="834391" lvl="1" indent="-285750">
              <a:spcBef>
                <a:spcPts val="0"/>
              </a:spcBef>
            </a:pPr>
            <a:endParaRPr lang="en-US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48641" lvl="1" indent="0">
              <a:spcBef>
                <a:spcPts val="0"/>
              </a:spcBef>
              <a:buNone/>
            </a:pPr>
            <a:endParaRPr lang="en-US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F6B309-359D-4660-8A51-70BF0E72983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1641" y="4053254"/>
            <a:ext cx="2596327" cy="2004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FDDCD8-34E3-4D76-8AE7-1A28685D89D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347968" y="4053254"/>
            <a:ext cx="3167131" cy="200464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43"/>
    </mc:Choice>
    <mc:Fallback xmlns="">
      <p:transition spd="slow" advTm="28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51641" y="609600"/>
            <a:ext cx="6347713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en-US" sz="3240" dirty="0"/>
              <a:t>	  Full Regression Model</a:t>
            </a:r>
            <a:br>
              <a:rPr lang="en-US" sz="3240" dirty="0"/>
            </a:br>
            <a:r>
              <a:rPr lang="en-US" sz="3240" dirty="0"/>
              <a:t>	 Charles Saporito</a:t>
            </a:r>
            <a:endParaRPr sz="324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09598" y="1769807"/>
            <a:ext cx="6241578" cy="342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34391" lvl="1" indent="-285750">
              <a:spcBef>
                <a:spcPts val="0"/>
              </a:spcBef>
            </a:pPr>
            <a:r>
              <a:rPr lang="en-US" dirty="0"/>
              <a:t>Through my Analysis this was the model created by me to predict Diabetes prevalence among U.S. Counties</a:t>
            </a:r>
          </a:p>
          <a:p>
            <a:pPr marL="548641" lvl="1" indent="0">
              <a:spcBef>
                <a:spcPts val="0"/>
              </a:spcBef>
              <a:buNone/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7CC74D-C77C-4E1D-8C41-24B745E74A7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87876" y="2479693"/>
            <a:ext cx="4526070" cy="332060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5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1"/>
    </mc:Choice>
    <mc:Fallback xmlns="">
      <p:transition spd="slow" advTm="13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51641" y="609600"/>
            <a:ext cx="6347713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en-US" sz="3240" dirty="0"/>
              <a:t>	  Model Statement</a:t>
            </a:r>
            <a:br>
              <a:rPr lang="en-US" sz="3240" dirty="0"/>
            </a:br>
            <a:r>
              <a:rPr lang="en-US" sz="3240" dirty="0"/>
              <a:t>	 Charles Saporito</a:t>
            </a:r>
            <a:endParaRPr sz="324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09597" y="1769807"/>
            <a:ext cx="6296169" cy="342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34391" lvl="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Below is the Model Statement for my Model	</a:t>
            </a:r>
          </a:p>
          <a:p>
            <a:pPr marL="548641" lvl="1" indent="0">
              <a:spcBef>
                <a:spcPts val="0"/>
              </a:spcBef>
              <a:buNone/>
            </a:pPr>
            <a:endParaRPr lang="en-US" dirty="0"/>
          </a:p>
          <a:p>
            <a:pPr marL="548641" lvl="1" indent="0">
              <a:spcBef>
                <a:spcPts val="0"/>
              </a:spcBef>
              <a:buNone/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Diabetes Prevalence= -22.06033+1.78Unemployeed-1.04MedianIncome+0.33LessThanHighSchool-1.73WithHighSchoolDiploma-1.75SomeCollege+.11Obese+4.36Inactive-4.70MedianAge		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0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5"/>
    </mc:Choice>
    <mc:Fallback xmlns="">
      <p:transition spd="slow" advTm="8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in Methodology and Model Selection: </a:t>
            </a:r>
            <a:r>
              <a:rPr lang="en-US" dirty="0" err="1" smtClean="0"/>
              <a:t>Kalaivani</a:t>
            </a:r>
            <a:r>
              <a:rPr lang="en-US" dirty="0" smtClean="0"/>
              <a:t> </a:t>
            </a:r>
            <a:r>
              <a:rPr lang="en-US" dirty="0" err="1"/>
              <a:t>Chandramohan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96D1C2-7D4A-4C8F-BD8D-8E54F9CB48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14450"/>
            <a:ext cx="63468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85C569-6EBB-495B-A1E2-A187F59D38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4237" y="2117725"/>
            <a:ext cx="6346825" cy="33115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independent variables used are,</a:t>
            </a:r>
          </a:p>
          <a:p>
            <a:pPr lvl="0"/>
            <a:r>
              <a:rPr lang="en-US" dirty="0"/>
              <a:t>Unemployment rate</a:t>
            </a:r>
          </a:p>
          <a:p>
            <a:pPr lvl="0"/>
            <a:r>
              <a:rPr lang="en-US" dirty="0"/>
              <a:t>Household Median Income </a:t>
            </a:r>
          </a:p>
          <a:p>
            <a:pPr lvl="0"/>
            <a:r>
              <a:rPr lang="en-US" dirty="0"/>
              <a:t>Percent of adults with less than a high school diploma</a:t>
            </a:r>
          </a:p>
          <a:p>
            <a:pPr lvl="0"/>
            <a:r>
              <a:rPr lang="en-US" dirty="0"/>
              <a:t>Percent of adults with a high school diploma only</a:t>
            </a:r>
          </a:p>
          <a:p>
            <a:pPr lvl="0"/>
            <a:r>
              <a:rPr lang="en-US" dirty="0"/>
              <a:t>Percent of adults completing some college or associate degree</a:t>
            </a:r>
          </a:p>
          <a:p>
            <a:pPr lvl="0"/>
            <a:r>
              <a:rPr lang="en-US" dirty="0"/>
              <a:t>Percent of adults with a bachelor's degree or higher</a:t>
            </a:r>
          </a:p>
          <a:p>
            <a:pPr lvl="0"/>
            <a:r>
              <a:rPr lang="en-US" dirty="0"/>
              <a:t>Obesity Prevalence Percent</a:t>
            </a:r>
          </a:p>
          <a:p>
            <a:pPr lvl="0"/>
            <a:r>
              <a:rPr lang="en-US" dirty="0"/>
              <a:t>Leisure Time Physical Inactivity Prevalence Percent</a:t>
            </a:r>
          </a:p>
          <a:p>
            <a:pPr lvl="0"/>
            <a:r>
              <a:rPr lang="en-US" dirty="0"/>
              <a:t>Median Age</a:t>
            </a:r>
          </a:p>
          <a:p>
            <a:pPr marL="0" indent="0">
              <a:buNone/>
            </a:pPr>
            <a:r>
              <a:rPr lang="en-US" dirty="0"/>
              <a:t>The dependent variable</a:t>
            </a:r>
          </a:p>
          <a:p>
            <a:pPr lvl="0"/>
            <a:r>
              <a:rPr lang="en-US" dirty="0"/>
              <a:t>Diagnosed Diabetes Est. Percent 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B4B8F862-077C-487C-A124-BE04D743C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0"/>
    </mc:Choice>
    <mc:Fallback xmlns="">
      <p:transition spd="slow" advTm="18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CDFCE4-B483-4B38-A913-D6D775912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597" y="989378"/>
            <a:ext cx="5826719" cy="736134"/>
          </a:xfrm>
        </p:spPr>
        <p:txBody>
          <a:bodyPr/>
          <a:lstStyle/>
          <a:p>
            <a:pPr algn="l"/>
            <a:r>
              <a:rPr lang="en-US" dirty="0"/>
              <a:t>Histogram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C42164-C45E-4D04-8F81-307C648DD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597" y="1945721"/>
            <a:ext cx="5826719" cy="3781338"/>
          </a:xfrm>
        </p:spPr>
        <p:txBody>
          <a:bodyPr>
            <a:normAutofit/>
          </a:bodyPr>
          <a:lstStyle/>
          <a:p>
            <a:pPr marL="214308" indent="-214308" algn="l">
              <a:buFont typeface="Wingdings" panose="05000000000000000000" pitchFamily="2" charset="2"/>
              <a:buChar char="Ø"/>
            </a:pPr>
            <a:r>
              <a:rPr lang="en-US" dirty="0"/>
              <a:t>Distribution of Diagnose percent looks normal and symmetric</a:t>
            </a:r>
          </a:p>
          <a:p>
            <a:pPr marL="214308" indent="-214308" algn="l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CCF8E2-C84D-4FC9-935A-39049A79085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69297" y="2995612"/>
            <a:ext cx="2774659" cy="2662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2E3D077-9099-4867-BA7B-B37DA16CD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409" y="3145456"/>
            <a:ext cx="2876162" cy="2512394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xmlns="" id="{F97B53FF-E8A0-4B46-B854-ED000DEDE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59"/>
    </mc:Choice>
    <mc:Fallback xmlns="">
      <p:transition spd="slow" advTm="33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0147B8-C89D-4770-860F-E9503C8B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0"/>
            <a:ext cx="6347713" cy="530604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3547B5E-BCEA-4DE1-B96D-D2E99EF17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01681"/>
            <a:ext cx="7808753" cy="3699545"/>
          </a:xfrm>
        </p:spPr>
        <p:txBody>
          <a:bodyPr/>
          <a:lstStyle/>
          <a:p>
            <a:r>
              <a:rPr lang="en-US" dirty="0"/>
              <a:t>Here, the bachelor degree data is biased. Hence, it has been removed from the model</a:t>
            </a: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431B79B-1AE3-42BA-9621-4ED8AF797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013" y="2487776"/>
            <a:ext cx="3617162" cy="222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A06709D-0C63-49EC-B890-144687CB8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58" y="2536031"/>
            <a:ext cx="3264694" cy="2178844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xmlns="" id="{5063C0FB-FA69-47D9-BBD3-7A3E7A685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CB6B84C-EB31-4466-A36F-2BFEDFC8FED0}"/>
              </a:ext>
            </a:extLst>
          </p:cNvPr>
          <p:cNvSpPr txBox="1"/>
          <p:nvPr/>
        </p:nvSpPr>
        <p:spPr>
          <a:xfrm>
            <a:off x="1352726" y="5034967"/>
            <a:ext cx="5486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Fig 1                                                                           Fig 2</a:t>
            </a:r>
          </a:p>
        </p:txBody>
      </p:sp>
    </p:spTree>
    <p:extLst>
      <p:ext uri="{BB962C8B-B14F-4D97-AF65-F5344CB8AC3E}">
        <p14:creationId xmlns:p14="http://schemas.microsoft.com/office/powerpoint/2010/main" val="399700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00"/>
    </mc:Choice>
    <mc:Fallback xmlns="">
      <p:transition spd="slow" advTm="2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D8A5E6-DBDC-41E6-8D80-4BE2B48D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0"/>
            <a:ext cx="6347713" cy="592494"/>
          </a:xfrm>
        </p:spPr>
        <p:txBody>
          <a:bodyPr>
            <a:normAutofit fontScale="90000"/>
          </a:bodyPr>
          <a:lstStyle/>
          <a:p>
            <a:r>
              <a:rPr lang="en-US" dirty="0"/>
              <a:t>Multicollinearity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4A2224A-ED1F-4796-8EBA-F8C44F4AB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9601" y="2298831"/>
            <a:ext cx="6347222" cy="278288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A09C3657-76D5-4168-A745-3D83A2966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7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26"/>
    </mc:Choice>
    <mc:Fallback xmlns="">
      <p:transition spd="slow" advTm="27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297EF8-011F-43F3-9FB6-712DE4950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08696"/>
            <a:ext cx="6347713" cy="561526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E4A4EB9-6266-45B1-A9E9-31F974F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39205" y="2580126"/>
            <a:ext cx="3337089" cy="2911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1DF47B-A970-4DED-976D-908165222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23" y="2580125"/>
            <a:ext cx="3196265" cy="2911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ED6B4C-3FBA-499A-A3F6-085FF1EBCD86}"/>
              </a:ext>
            </a:extLst>
          </p:cNvPr>
          <p:cNvSpPr txBox="1"/>
          <p:nvPr/>
        </p:nvSpPr>
        <p:spPr>
          <a:xfrm>
            <a:off x="1346435" y="2033806"/>
            <a:ext cx="15855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 1 : With Outliers &amp;Influential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835F69-5D5B-4565-9C27-61986F7645B0}"/>
              </a:ext>
            </a:extLst>
          </p:cNvPr>
          <p:cNvSpPr txBox="1"/>
          <p:nvPr/>
        </p:nvSpPr>
        <p:spPr>
          <a:xfrm>
            <a:off x="4951603" y="2033806"/>
            <a:ext cx="17805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 2 : After removing Outliers &amp;influential points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xmlns="" id="{8A3BF7D7-6173-4095-B4C8-B3BAE0821D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2230" y="3171960"/>
              <a:ext cx="4222530" cy="102303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xmlns:iact="http://schemas.microsoft.com/office/powerpoint/2014/inkAction" xmlns:p14="http://schemas.microsoft.com/office/powerpoint/2010/main" xmlns="" id="{8A3BF7D7-6173-4095-B4C8-B3BAE0821D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6390" y="3108606"/>
                <a:ext cx="4254211" cy="1150099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xmlns="" id="{BDD5F77C-6F01-4831-A0E4-24F4506BA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2"/>
    </mc:Choice>
    <mc:Fallback xmlns="">
      <p:transition spd="slow" advTm="49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372103-A9E3-49AD-8F38-974FC9EC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80" y="297872"/>
            <a:ext cx="6347713" cy="1320800"/>
          </a:xfrm>
        </p:spPr>
        <p:txBody>
          <a:bodyPr/>
          <a:lstStyle/>
          <a:p>
            <a:r>
              <a:rPr lang="en-US" dirty="0" smtClean="0"/>
              <a:t>Distribution of Diabetes Prevalence % by County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B5900D5-C3CD-4677-831C-5BB403480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3" y="1692474"/>
            <a:ext cx="5627461" cy="457332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4"/>
    </mc:Choice>
    <mc:Fallback>
      <p:transition spd="slow" advTm="14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B3CBF9-55FB-4372-B9E0-5CE51FD1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951629"/>
            <a:ext cx="6347713" cy="525197"/>
          </a:xfrm>
        </p:spPr>
        <p:txBody>
          <a:bodyPr>
            <a:normAutofit fontScale="90000"/>
          </a:bodyPr>
          <a:lstStyle/>
          <a:p>
            <a:r>
              <a:rPr lang="en-US" dirty="0"/>
              <a:t>Train and test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DA19901-42BF-4AA9-A7DE-E75B8A956C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7" y="2275085"/>
            <a:ext cx="1906399" cy="269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CBD0EC-D900-485A-AED2-A97793E72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798" y="3308902"/>
            <a:ext cx="6073630" cy="1656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27F0606-85BD-4A58-8C40-A420E85145B1}"/>
              </a:ext>
            </a:extLst>
          </p:cNvPr>
          <p:cNvSpPr txBox="1"/>
          <p:nvPr/>
        </p:nvSpPr>
        <p:spPr>
          <a:xfrm>
            <a:off x="918595" y="5104177"/>
            <a:ext cx="10821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Fig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B6E1626-4564-44D1-8080-7FC37715A757}"/>
              </a:ext>
            </a:extLst>
          </p:cNvPr>
          <p:cNvSpPr txBox="1"/>
          <p:nvPr/>
        </p:nvSpPr>
        <p:spPr>
          <a:xfrm>
            <a:off x="4572004" y="5031821"/>
            <a:ext cx="1134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Fig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FE3DB2B-2DB1-4DEF-9C58-CC4C46C2B062}"/>
              </a:ext>
            </a:extLst>
          </p:cNvPr>
          <p:cNvSpPr txBox="1"/>
          <p:nvPr/>
        </p:nvSpPr>
        <p:spPr>
          <a:xfrm>
            <a:off x="591424" y="1668887"/>
            <a:ext cx="64679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Wingdings" panose="05000000000000000000" pitchFamily="2" charset="2"/>
              <a:buChar char="Ø"/>
            </a:pPr>
            <a:r>
              <a:rPr lang="en-US" sz="1350" dirty="0"/>
              <a:t>Train – 75% &amp; Test -25% (Fig 1)</a:t>
            </a:r>
          </a:p>
          <a:p>
            <a:pPr marL="214308" indent="-214308">
              <a:buFont typeface="Wingdings" panose="05000000000000000000" pitchFamily="2" charset="2"/>
              <a:buChar char="Ø"/>
            </a:pPr>
            <a:r>
              <a:rPr lang="en-US" sz="1350" dirty="0" err="1"/>
              <a:t>New_y</a:t>
            </a:r>
            <a:r>
              <a:rPr lang="en-US" sz="1350" dirty="0"/>
              <a:t> variable has been created (Fig 2)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xmlns="" id="{EAED0B72-E594-43C5-BC08-B17A54719E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62340" y="3243780"/>
              <a:ext cx="406890" cy="98091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xmlns:iact="http://schemas.microsoft.com/office/powerpoint/2014/inkAction" xmlns:p14="http://schemas.microsoft.com/office/powerpoint/2010/main" xmlns="" id="{EAED0B72-E594-43C5-BC08-B17A54719E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46496" y="3180403"/>
                <a:ext cx="438577" cy="1108025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xmlns="" id="{B0CB2A8B-FC74-4DE4-B71B-9AFCC1175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50"/>
    </mc:Choice>
    <mc:Fallback xmlns="">
      <p:transition spd="slow" advTm="4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843DD3-DDE8-415D-9F45-9EAA19D8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1"/>
            <a:ext cx="6347713" cy="57464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2AF307B-F0BA-489E-AA45-120F1348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1" y="2370732"/>
            <a:ext cx="2875700" cy="2911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C6CC257-DFE8-4787-BB21-AFE76AF65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342" y="2370731"/>
            <a:ext cx="4114800" cy="2771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75FA9B-E75A-442D-A48C-86A42E29B0BE}"/>
              </a:ext>
            </a:extLst>
          </p:cNvPr>
          <p:cNvSpPr txBox="1"/>
          <p:nvPr/>
        </p:nvSpPr>
        <p:spPr>
          <a:xfrm>
            <a:off x="1057012" y="1889095"/>
            <a:ext cx="16358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Model 1 : Backward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B76E309-61DC-4AC4-A1C4-356A838219D6}"/>
              </a:ext>
            </a:extLst>
          </p:cNvPr>
          <p:cNvSpPr txBox="1"/>
          <p:nvPr/>
        </p:nvSpPr>
        <p:spPr>
          <a:xfrm>
            <a:off x="5184398" y="1803863"/>
            <a:ext cx="18875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Model 2: cp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xmlns="" id="{51C9B875-CD3B-4470-9958-1665321AFC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52480" y="4290300"/>
              <a:ext cx="3199770" cy="37719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xmlns:iact="http://schemas.microsoft.com/office/powerpoint/2014/inkAction" xmlns:p14="http://schemas.microsoft.com/office/powerpoint/2010/main" xmlns="" id="{51C9B875-CD3B-4470-9958-1665321AFC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6640" y="4226895"/>
                <a:ext cx="3231451" cy="504361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xmlns="" id="{231BDF80-5AE2-4856-BCA9-5AB503BB4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58"/>
    </mc:Choice>
    <mc:Fallback xmlns="">
      <p:transition spd="slow" advTm="26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6B3985-C54B-46C7-90FF-65116A46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1"/>
            <a:ext cx="6347713" cy="445537"/>
          </a:xfrm>
        </p:spPr>
        <p:txBody>
          <a:bodyPr>
            <a:normAutofit fontScale="90000"/>
          </a:bodyPr>
          <a:lstStyle/>
          <a:p>
            <a:r>
              <a:rPr lang="en-US" dirty="0"/>
              <a:t>Test data validation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86745CD0-6D91-4C4A-8773-0126E099CA5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34130" y="2477692"/>
          <a:ext cx="4033008" cy="218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336">
                  <a:extLst>
                    <a:ext uri="{9D8B030D-6E8A-4147-A177-3AD203B41FA5}">
                      <a16:colId xmlns:a16="http://schemas.microsoft.com/office/drawing/2014/main" xmlns="" val="2388891133"/>
                    </a:ext>
                  </a:extLst>
                </a:gridCol>
                <a:gridCol w="1344336">
                  <a:extLst>
                    <a:ext uri="{9D8B030D-6E8A-4147-A177-3AD203B41FA5}">
                      <a16:colId xmlns:a16="http://schemas.microsoft.com/office/drawing/2014/main" xmlns="" val="2655724538"/>
                    </a:ext>
                  </a:extLst>
                </a:gridCol>
                <a:gridCol w="1344336">
                  <a:extLst>
                    <a:ext uri="{9D8B030D-6E8A-4147-A177-3AD203B41FA5}">
                      <a16:colId xmlns:a16="http://schemas.microsoft.com/office/drawing/2014/main" xmlns="" val="164870141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1089441"/>
                  </a:ext>
                </a:extLst>
              </a:tr>
              <a:tr h="161200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1.15341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3176075543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 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0.7672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2312448724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Adj-R-Square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0.7663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598166694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GOF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 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3132594824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Residuals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 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216762438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492030508"/>
                  </a:ext>
                </a:extLst>
              </a:tr>
              <a:tr h="161200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1.35015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4293119763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0.98005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1454764716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 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0.7146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1397005501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Adj-R-Square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0.7136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29244403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CV-R-square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0.038020634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xmlns="" val="28704307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E5269B0-FF52-4E58-AA67-08B0F2BB3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579" y="2317198"/>
            <a:ext cx="3505977" cy="26331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xmlns="" id="{8941A49F-C695-4A65-94BC-9CCDDF2947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91610" y="2705400"/>
              <a:ext cx="855630" cy="212355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xmlns:iact="http://schemas.microsoft.com/office/powerpoint/2014/inkAction" xmlns:p14="http://schemas.microsoft.com/office/powerpoint/2010/main" xmlns="" id="{8941A49F-C695-4A65-94BC-9CCDDF2947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5772" y="2642043"/>
                <a:ext cx="887307" cy="2250625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xmlns="" id="{74623E53-60D2-4DE2-B0EC-A00AC6941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47"/>
    </mc:Choice>
    <mc:Fallback xmlns="">
      <p:transition spd="slow" advTm="70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53D49D-E9B9-4996-AE06-6A79D6740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0"/>
            <a:ext cx="6347713" cy="669022"/>
          </a:xfrm>
        </p:spPr>
        <p:txBody>
          <a:bodyPr/>
          <a:lstStyle/>
          <a:p>
            <a:r>
              <a:rPr lang="en-US" dirty="0"/>
              <a:t>Final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9B1A5A-877C-4C50-8CBA-94C5139B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09308"/>
            <a:ext cx="6347714" cy="1692479"/>
          </a:xfrm>
        </p:spPr>
        <p:txBody>
          <a:bodyPr/>
          <a:lstStyle/>
          <a:p>
            <a:r>
              <a:rPr lang="en-US" dirty="0"/>
              <a:t>The model equation is the following,</a:t>
            </a:r>
          </a:p>
          <a:p>
            <a:pPr marL="0" indent="0">
              <a:buNone/>
            </a:pPr>
            <a:r>
              <a:rPr lang="en-US" b="1" dirty="0" err="1"/>
              <a:t>Diagnose_Percent</a:t>
            </a:r>
            <a:r>
              <a:rPr lang="en-US" b="1" dirty="0"/>
              <a:t> = -2.94 + 0.28 </a:t>
            </a:r>
            <a:r>
              <a:rPr lang="en-US" b="1" dirty="0" err="1"/>
              <a:t>Unemp_Rate</a:t>
            </a:r>
            <a:r>
              <a:rPr lang="en-US" b="1" dirty="0"/>
              <a:t> - 0.00001 Income +0.036 </a:t>
            </a:r>
            <a:r>
              <a:rPr lang="en-US" b="1" dirty="0" err="1"/>
              <a:t>less_Highsch_Pct</a:t>
            </a:r>
            <a:r>
              <a:rPr lang="en-US" b="1" dirty="0"/>
              <a:t> -0.04 </a:t>
            </a:r>
            <a:r>
              <a:rPr lang="en-US" b="1" dirty="0" err="1"/>
              <a:t>highsch_only</a:t>
            </a:r>
            <a:r>
              <a:rPr lang="en-US" b="1" dirty="0"/>
              <a:t> – 0.05Col_Degree + 0.20 </a:t>
            </a:r>
            <a:r>
              <a:rPr lang="en-US" b="1" dirty="0" err="1"/>
              <a:t>Obes_per</a:t>
            </a:r>
            <a:r>
              <a:rPr lang="en-US" b="1" dirty="0"/>
              <a:t> + 0.1735 </a:t>
            </a:r>
            <a:r>
              <a:rPr lang="en-US" b="1" dirty="0" err="1"/>
              <a:t>Leisure_Ianct</a:t>
            </a:r>
            <a:r>
              <a:rPr lang="en-US" b="1" dirty="0"/>
              <a:t> + 0.11 </a:t>
            </a:r>
            <a:r>
              <a:rPr lang="en-US" b="1" dirty="0" err="1"/>
              <a:t>Med_Age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D589560E-EC85-444D-83D6-4DFB8497C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85"/>
    </mc:Choice>
    <mc:Fallback xmlns="">
      <p:transition spd="slow" advTm="23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776748"/>
          </a:xfrm>
        </p:spPr>
        <p:txBody>
          <a:bodyPr/>
          <a:lstStyle/>
          <a:p>
            <a:r>
              <a:rPr lang="en-US" dirty="0" smtClean="0"/>
              <a:t>Final Model Selection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905728"/>
              </p:ext>
            </p:extLst>
          </p:nvPr>
        </p:nvGraphicFramePr>
        <p:xfrm>
          <a:off x="609599" y="2310679"/>
          <a:ext cx="634841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104"/>
                <a:gridCol w="1587104"/>
                <a:gridCol w="1587104"/>
                <a:gridCol w="15871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Adj. R 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 –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Variables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72.99%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771.83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Ramkumar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80.57%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1064.11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85.06%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948.63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Kalaivani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71.36%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734.27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9599" y="1475509"/>
            <a:ext cx="6123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model results on Test data from each team member is below: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42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776748"/>
          </a:xfrm>
        </p:spPr>
        <p:txBody>
          <a:bodyPr>
            <a:normAutofit fontScale="90000"/>
          </a:bodyPr>
          <a:lstStyle/>
          <a:p>
            <a:r>
              <a:rPr lang="en-US" dirty="0"/>
              <a:t>Limitations and Future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6348"/>
            <a:ext cx="6739157" cy="4655015"/>
          </a:xfrm>
        </p:spPr>
        <p:txBody>
          <a:bodyPr/>
          <a:lstStyle/>
          <a:p>
            <a:r>
              <a:rPr lang="en-US" dirty="0"/>
              <a:t>The dataset which is being used here currently shows 71% of the variation in the diabetes in explained by the rest of the predictors. To Enhance the diabetes prevalence from 71% to 90% (or above) by including couple of factors like Gender, Hypertension percentage, prediabetes, smoking habits and the alcohol consumption rate can bring a better model</a:t>
            </a:r>
          </a:p>
          <a:p>
            <a:endParaRPr lang="en-US" dirty="0"/>
          </a:p>
        </p:txBody>
      </p:sp>
      <p:pic>
        <p:nvPicPr>
          <p:cNvPr id="7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B1C1A4EB-284D-497E-9FDE-62A98A2CE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2" y="6041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84" y="91440"/>
            <a:ext cx="6347713" cy="776748"/>
          </a:xfrm>
        </p:spPr>
        <p:txBody>
          <a:bodyPr>
            <a:normAutofit/>
          </a:bodyPr>
          <a:lstStyle/>
          <a:p>
            <a:r>
              <a:rPr lang="en-US" dirty="0"/>
              <a:t>Reference 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84" y="776748"/>
            <a:ext cx="7631083" cy="52646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other studies referenced in our analysis included similar variables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NCD Risk Factor Collaboration study used BMI and regions that translate to same variable.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American Diabetic association’s study finds that regions counties in the deep south exhibit more prevalence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Stanford University study reports, types of food consumed, age, obesity, urbanization are contributing factors for diabetes type prevalence. It was done using multivariate linear regression methodology.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Our methods and results are comparable to these studies we referred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F7B7B75D-9DDC-428E-B1F3-BACB1C532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17"/>
    </mc:Choice>
    <mc:Fallback xmlns="">
      <p:transition spd="slow" advTm="78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 smtClean="0"/>
              <a:t>High-Level Methodology (Max)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Checked for multi-collinearity of all variables with correlations and VIFs (none)</a:t>
            </a:r>
          </a:p>
          <a:p>
            <a:r>
              <a:rPr lang="en-US" dirty="0" smtClean="0"/>
              <a:t>Created interaction terms:</a:t>
            </a:r>
          </a:p>
          <a:p>
            <a:pPr lvl="1"/>
            <a:r>
              <a:rPr lang="en-US" dirty="0" smtClean="0"/>
              <a:t>Dropped insignificant interaction terms</a:t>
            </a:r>
          </a:p>
          <a:p>
            <a:pPr lvl="1"/>
            <a:r>
              <a:rPr lang="en-US" dirty="0" smtClean="0"/>
              <a:t>Checked for multi-collinearity</a:t>
            </a:r>
          </a:p>
          <a:p>
            <a:pPr lvl="1"/>
            <a:r>
              <a:rPr lang="en-US" dirty="0" smtClean="0"/>
              <a:t>Centered variables used in significant interaction terms</a:t>
            </a:r>
          </a:p>
          <a:p>
            <a:r>
              <a:rPr lang="en-US" dirty="0" smtClean="0"/>
              <a:t>Ran linear model on variables after determining:</a:t>
            </a:r>
          </a:p>
          <a:p>
            <a:pPr lvl="1"/>
            <a:r>
              <a:rPr lang="en-US" dirty="0" smtClean="0"/>
              <a:t>Normal distribution of dependent </a:t>
            </a:r>
            <a:r>
              <a:rPr lang="en-US" dirty="0"/>
              <a:t>v</a:t>
            </a:r>
            <a:r>
              <a:rPr lang="en-US" dirty="0" smtClean="0"/>
              <a:t>ariable</a:t>
            </a:r>
          </a:p>
          <a:p>
            <a:pPr lvl="1"/>
            <a:r>
              <a:rPr lang="en-US" dirty="0" smtClean="0"/>
              <a:t>Linear relationship between all independent variables and dependent variable</a:t>
            </a:r>
          </a:p>
          <a:p>
            <a:pPr lvl="1"/>
            <a:r>
              <a:rPr lang="en-US" dirty="0" smtClean="0"/>
              <a:t>Model error terms are independent of each other, normally distributed and have constant variance</a:t>
            </a:r>
          </a:p>
          <a:p>
            <a:r>
              <a:rPr lang="en-US" dirty="0" smtClean="0"/>
              <a:t>Outliers/Influential Points:</a:t>
            </a:r>
          </a:p>
          <a:p>
            <a:pPr lvl="1"/>
            <a:r>
              <a:rPr lang="en-US" dirty="0" smtClean="0"/>
              <a:t>Less than 10 of 3000+ tuples were outliers and influential points, therefore left in model</a:t>
            </a:r>
          </a:p>
          <a:p>
            <a:r>
              <a:rPr lang="en-US" dirty="0" smtClean="0"/>
              <a:t>Fit Final Model &amp; </a:t>
            </a:r>
            <a:r>
              <a:rPr lang="en-US" dirty="0" smtClean="0"/>
              <a:t>Validate with </a:t>
            </a:r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94"/>
    </mc:Choice>
    <mc:Fallback>
      <p:transition spd="slow" advTm="79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02" y="0"/>
            <a:ext cx="6347713" cy="7767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Max’s Final Model and Performance</a:t>
            </a:r>
            <a:endParaRPr lang="en-US" dirty="0"/>
          </a:p>
        </p:txBody>
      </p:sp>
      <p:pic>
        <p:nvPicPr>
          <p:cNvPr id="1026" name="Picture 2" descr="https://lh4.googleusercontent.com/xuRQK1Jnc6dV2_7OjsdCrgRi3Bm6FTDOol9hnWTX2DCjobfoOo6sgzrgJ2bnOZVp4yn4su691tMs8h4XkURK5mUUQ8fA16L4ltMzAENDwGvaFVT80VeZJDITG3kyb3QOai4RHOu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2" y="999845"/>
            <a:ext cx="6526625" cy="266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3ODg2ogmrlsoLl8gCcjXz1549ACH00M_RKy7T1zXErzwd73PJnlBFeH-q6oCJR5mGUAJVLvRlQTp6xpSJY51FcxW_y038VNm2l3B2l-nfRmZMRO1A4b7b76XokatzIua_LUtTuP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26" y="3668046"/>
            <a:ext cx="3990975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248" y="1461109"/>
            <a:ext cx="25157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All variables kept in model as significant with exception of </a:t>
            </a:r>
            <a:r>
              <a:rPr lang="en-US" sz="1600" dirty="0"/>
              <a:t>% of adults with bachelor’s degree or </a:t>
            </a:r>
            <a:r>
              <a:rPr lang="en-US" sz="1600" dirty="0" smtClean="0"/>
              <a:t>higher which was deemed as a linear combination of other variables when fitting full model so it was thrown out.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77633" y="4476918"/>
            <a:ext cx="17987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Interaction terms between obesity and inactivity, unemployment and age, and obesity and income were significant.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769427" y="2660073"/>
            <a:ext cx="24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 value at 771.83 and adjusted r squared at 72.99%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0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06"/>
    </mc:Choice>
    <mc:Fallback>
      <p:transition spd="slow" advTm="40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in Methodology and Model Selection: </a:t>
            </a:r>
            <a:r>
              <a:rPr lang="en-US" dirty="0" err="1" smtClean="0"/>
              <a:t>Ramkumar</a:t>
            </a:r>
            <a:r>
              <a:rPr lang="en-US" dirty="0" smtClean="0"/>
              <a:t> </a:t>
            </a:r>
            <a:r>
              <a:rPr lang="en-US" dirty="0" err="1"/>
              <a:t>Perumal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5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1"/>
    </mc:Choice>
    <mc:Fallback>
      <p:transition spd="slow" advTm="498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dirty="0"/>
              <a:t>10 variables + Region</a:t>
            </a:r>
          </a:p>
          <a:p>
            <a:r>
              <a:rPr lang="en-US" i="1" dirty="0"/>
              <a:t>Diabetes Est. Percent (</a:t>
            </a:r>
            <a:r>
              <a:rPr lang="en-US" i="1" dirty="0" err="1"/>
              <a:t>Diag_Pct</a:t>
            </a:r>
            <a:r>
              <a:rPr lang="en-US" i="1" dirty="0"/>
              <a:t>) - Y variable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78" y="1757650"/>
            <a:ext cx="3463770" cy="26480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5489" y="1508513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Unemployment Rate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Unemp_Rate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Household Median Income (Income)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with less than a high school diploma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lt_HighSchool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       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with a high school diploma only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only_HighSchool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 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completing some college or associate's degree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Col_Degree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with a bachelor's degree or higher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Bach_Degree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Obesity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Prev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Percent (Obesity)      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Leisure Time Physical Inactivity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Prev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Ph_Inactivity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      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Median Age (Age)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</a:rPr>
              <a:t>Region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0D1AC800-E508-4587-B883-A79DFFB1FB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7480" y="4952160"/>
              <a:ext cx="1164240" cy="31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1AC800-E508-4587-B883-A79DFFB1F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120" y="4942800"/>
                <a:ext cx="1182960" cy="3301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FDFC9622-E530-42F5-A5F7-88BB7DE64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1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51"/>
    </mc:Choice>
    <mc:Fallback xmlns="">
      <p:transition spd="slow" advTm="2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/>
              <a:t>Processing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dirty="0"/>
              <a:t>Add dummy variables for Regions (</a:t>
            </a:r>
            <a:r>
              <a:rPr lang="en-US" b="1" dirty="0" err="1"/>
              <a:t>d_Northeast</a:t>
            </a:r>
            <a:r>
              <a:rPr lang="en-US" b="1" dirty="0"/>
              <a:t>, </a:t>
            </a:r>
            <a:r>
              <a:rPr lang="en-US" b="1" dirty="0" err="1"/>
              <a:t>d_Midwest</a:t>
            </a:r>
            <a:r>
              <a:rPr lang="en-US" b="1" dirty="0"/>
              <a:t>, </a:t>
            </a:r>
            <a:r>
              <a:rPr lang="en-US" b="1" dirty="0" err="1"/>
              <a:t>d_South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3644137"/>
            <a:ext cx="634365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1478365"/>
            <a:ext cx="7395557" cy="1971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CE3C79F6-478C-4C2F-ABDF-97899AF3C6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480" y="2854800"/>
              <a:ext cx="1650600" cy="470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E3C79F6-478C-4C2F-ABDF-97899AF3C6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120" y="2845440"/>
                <a:ext cx="1669320" cy="489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xmlns="" id="{06436810-BE2A-46A8-B717-27503AB9B4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5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0"/>
    </mc:Choice>
    <mc:Fallback xmlns="">
      <p:transition spd="slow" advTm="2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9|6.6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5.1"/>
</p:tagLst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10659</TotalTime>
  <Words>1776</Words>
  <Application>Microsoft Office PowerPoint</Application>
  <PresentationFormat>On-screen Show (4:3)</PresentationFormat>
  <Paragraphs>377</Paragraphs>
  <Slides>46</Slides>
  <Notes>26</Notes>
  <HiddenSlides>0</HiddenSlides>
  <MMClips>41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Noto Sans Symbols</vt:lpstr>
      <vt:lpstr>Trebuchet MS</vt:lpstr>
      <vt:lpstr>Wingdings</vt:lpstr>
      <vt:lpstr>Wingdings 3</vt:lpstr>
      <vt:lpstr>Facet</vt:lpstr>
      <vt:lpstr>Diabetes Prevalence In the United States</vt:lpstr>
      <vt:lpstr>Objective &amp; Goal</vt:lpstr>
      <vt:lpstr>Data</vt:lpstr>
      <vt:lpstr>Distribution of Diabetes Prevalence % by County</vt:lpstr>
      <vt:lpstr>High-Level Methodology (Max)</vt:lpstr>
      <vt:lpstr>Max’s Final Model and Performance</vt:lpstr>
      <vt:lpstr>Differences in Methodology and Model Selection: Ramkumar Perumal</vt:lpstr>
      <vt:lpstr>Data Processing</vt:lpstr>
      <vt:lpstr>Data Processing contd..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Conclusion</vt:lpstr>
      <vt:lpstr>Differences in Methodology and Model Selection: William Chirciu</vt:lpstr>
      <vt:lpstr>William Chirciu: Model Selection</vt:lpstr>
      <vt:lpstr>Model Evaluation- Training Set</vt:lpstr>
      <vt:lpstr>Model Evaluation- Test Set</vt:lpstr>
      <vt:lpstr>Differences in Methodology and Model Selection:  Charles Saporito</vt:lpstr>
      <vt:lpstr>  Model Selection Process   Charles Saporito</vt:lpstr>
      <vt:lpstr>Model Selection Continued</vt:lpstr>
      <vt:lpstr>         Model Performance    Charles Saporito</vt:lpstr>
      <vt:lpstr>   Model Validation   Charles Saporito</vt:lpstr>
      <vt:lpstr>   Full Regression Model   Charles Saporito</vt:lpstr>
      <vt:lpstr>   Model Statement   Charles Saporito</vt:lpstr>
      <vt:lpstr>Differences in Methodology and Model Selection: Kalaivani Chandramohan</vt:lpstr>
      <vt:lpstr>Data</vt:lpstr>
      <vt:lpstr>Histogram </vt:lpstr>
      <vt:lpstr>Regression Analysis</vt:lpstr>
      <vt:lpstr>Multicollinearity</vt:lpstr>
      <vt:lpstr>Regression model</vt:lpstr>
      <vt:lpstr>Train and test data</vt:lpstr>
      <vt:lpstr>Model selection Comparison</vt:lpstr>
      <vt:lpstr>Test data validation</vt:lpstr>
      <vt:lpstr>Final Model </vt:lpstr>
      <vt:lpstr>Final Model Selection</vt:lpstr>
      <vt:lpstr>Limitations and Future Direction</vt:lpstr>
      <vt:lpstr>Reference Methodologies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Carduner</dc:creator>
  <cp:lastModifiedBy>Max Carduner</cp:lastModifiedBy>
  <cp:revision>47</cp:revision>
  <dcterms:created xsi:type="dcterms:W3CDTF">2018-05-19T17:31:51Z</dcterms:created>
  <dcterms:modified xsi:type="dcterms:W3CDTF">2018-06-03T00:18:40Z</dcterms:modified>
</cp:coreProperties>
</file>